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0" r:id="rId5"/>
    <p:sldId id="266" r:id="rId6"/>
    <p:sldId id="264" r:id="rId7"/>
    <p:sldId id="267" r:id="rId8"/>
    <p:sldId id="268" r:id="rId9"/>
    <p:sldId id="272" r:id="rId10"/>
    <p:sldId id="262" r:id="rId11"/>
    <p:sldId id="273" r:id="rId12"/>
    <p:sldId id="275" r:id="rId13"/>
    <p:sldId id="274" r:id="rId14"/>
    <p:sldId id="282" r:id="rId15"/>
    <p:sldId id="263" r:id="rId16"/>
    <p:sldId id="281" r:id="rId17"/>
    <p:sldId id="283" r:id="rId18"/>
    <p:sldId id="284" r:id="rId19"/>
    <p:sldId id="285" r:id="rId20"/>
    <p:sldId id="286"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60F"/>
    <a:srgbClr val="E7E7E7"/>
    <a:srgbClr val="CBCBCB"/>
    <a:srgbClr val="FFF7E5"/>
    <a:srgbClr val="4472C4"/>
    <a:srgbClr val="00B050"/>
    <a:srgbClr val="C00000"/>
    <a:srgbClr val="4E4E4E"/>
    <a:srgbClr val="D686EC"/>
    <a:srgbClr val="FEE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6374" autoAdjust="0"/>
  </p:normalViewPr>
  <p:slideViewPr>
    <p:cSldViewPr snapToGrid="0">
      <p:cViewPr varScale="1">
        <p:scale>
          <a:sx n="107" d="100"/>
          <a:sy n="107" d="100"/>
        </p:scale>
        <p:origin x="51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CDF96-F5EB-4F3A-8842-9221DD673DC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D9F9549-1B68-4510-A34B-360A1B966719}">
      <dgm:prSet phldrT="[Text]" custT="1"/>
      <dgm:spPr>
        <a:solidFill>
          <a:schemeClr val="tx1">
            <a:lumMod val="65000"/>
            <a:lumOff val="35000"/>
          </a:schemeClr>
        </a:solidFill>
        <a:ln>
          <a:noFill/>
        </a:ln>
      </dgm:spPr>
      <dgm:t>
        <a:bodyPr lIns="0" tIns="0" rIns="0" bIns="0"/>
        <a:lstStyle/>
        <a:p>
          <a:pPr>
            <a:lnSpc>
              <a:spcPct val="80000"/>
            </a:lnSpc>
            <a:spcAft>
              <a:spcPts val="0"/>
            </a:spcAft>
          </a:pPr>
          <a:r>
            <a:rPr lang="en-US" sz="1200" dirty="0"/>
            <a:t>Select areas that will have maximum impact and draft precinct plans</a:t>
          </a:r>
        </a:p>
      </dgm:t>
    </dgm:pt>
    <dgm:pt modelId="{52A53017-39D5-450C-A000-99C46EE425F0}" type="parTrans" cxnId="{8D40C12B-DD0F-4F9C-BF2C-A30F0119FD78}">
      <dgm:prSet/>
      <dgm:spPr/>
      <dgm:t>
        <a:bodyPr/>
        <a:lstStyle/>
        <a:p>
          <a:endParaRPr lang="en-US"/>
        </a:p>
      </dgm:t>
    </dgm:pt>
    <dgm:pt modelId="{98647697-731F-41A0-9B3E-59DB88D7B9FB}" type="sibTrans" cxnId="{8D40C12B-DD0F-4F9C-BF2C-A30F0119FD78}">
      <dgm:prSet/>
      <dgm:spPr>
        <a:ln w="28575">
          <a:solidFill>
            <a:srgbClr val="4E4E4E"/>
          </a:solidFill>
        </a:ln>
      </dgm:spPr>
      <dgm:t>
        <a:bodyPr/>
        <a:lstStyle/>
        <a:p>
          <a:endParaRPr lang="en-US"/>
        </a:p>
      </dgm:t>
    </dgm:pt>
    <dgm:pt modelId="{B86BFF39-CA1B-4CD2-8A96-504B05A8A12C}">
      <dgm:prSet phldrT="[Text]" custT="1"/>
      <dgm:spPr>
        <a:solidFill>
          <a:schemeClr val="tx1">
            <a:lumMod val="65000"/>
            <a:lumOff val="35000"/>
          </a:schemeClr>
        </a:solidFill>
        <a:ln>
          <a:noFill/>
        </a:ln>
      </dgm:spPr>
      <dgm:t>
        <a:bodyPr lIns="0" tIns="0" rIns="0" bIns="0"/>
        <a:lstStyle/>
        <a:p>
          <a:pPr>
            <a:lnSpc>
              <a:spcPct val="80000"/>
            </a:lnSpc>
            <a:spcAft>
              <a:spcPts val="0"/>
            </a:spcAft>
          </a:pPr>
          <a:r>
            <a:rPr lang="en-US" sz="1200" dirty="0"/>
            <a:t>Implement targeted public investments and programs using precinct plans</a:t>
          </a:r>
        </a:p>
      </dgm:t>
    </dgm:pt>
    <dgm:pt modelId="{29747FDF-0636-4413-9483-D9AF11C0D58A}" type="parTrans" cxnId="{83DCC1E8-F01D-4620-9FEA-CFD5FDB378E2}">
      <dgm:prSet/>
      <dgm:spPr/>
      <dgm:t>
        <a:bodyPr/>
        <a:lstStyle/>
        <a:p>
          <a:endParaRPr lang="en-US"/>
        </a:p>
      </dgm:t>
    </dgm:pt>
    <dgm:pt modelId="{300EE45E-1209-45AF-9580-1CCE31535319}" type="sibTrans" cxnId="{83DCC1E8-F01D-4620-9FEA-CFD5FDB378E2}">
      <dgm:prSet/>
      <dgm:spPr>
        <a:ln w="28575">
          <a:solidFill>
            <a:srgbClr val="4E4E4E"/>
          </a:solidFill>
        </a:ln>
      </dgm:spPr>
      <dgm:t>
        <a:bodyPr/>
        <a:lstStyle/>
        <a:p>
          <a:endParaRPr lang="en-US"/>
        </a:p>
      </dgm:t>
    </dgm:pt>
    <dgm:pt modelId="{8BA25351-EBAB-4F54-9C27-485E639D0C2E}">
      <dgm:prSet phldrT="[Text]" custT="1"/>
      <dgm:spPr>
        <a:solidFill>
          <a:schemeClr val="tx1">
            <a:lumMod val="65000"/>
            <a:lumOff val="35000"/>
          </a:schemeClr>
        </a:solidFill>
        <a:ln>
          <a:noFill/>
        </a:ln>
      </dgm:spPr>
      <dgm:t>
        <a:bodyPr lIns="0" tIns="0" rIns="0" bIns="0"/>
        <a:lstStyle/>
        <a:p>
          <a:pPr>
            <a:lnSpc>
              <a:spcPct val="80000"/>
            </a:lnSpc>
            <a:spcAft>
              <a:spcPts val="0"/>
            </a:spcAft>
          </a:pPr>
          <a:r>
            <a:rPr lang="en-US" sz="1200" dirty="0"/>
            <a:t>Building confidence in securing value of areas</a:t>
          </a:r>
        </a:p>
      </dgm:t>
    </dgm:pt>
    <dgm:pt modelId="{1DEABBD3-D7EF-48A8-A422-F7CD2937F582}" type="parTrans" cxnId="{71F99B12-0A15-43CB-AC16-9DDEAC07965E}">
      <dgm:prSet/>
      <dgm:spPr/>
      <dgm:t>
        <a:bodyPr/>
        <a:lstStyle/>
        <a:p>
          <a:endParaRPr lang="en-US"/>
        </a:p>
      </dgm:t>
    </dgm:pt>
    <dgm:pt modelId="{F49ED96F-5E79-4CA0-B063-6F50780E53E3}" type="sibTrans" cxnId="{71F99B12-0A15-43CB-AC16-9DDEAC07965E}">
      <dgm:prSet/>
      <dgm:spPr>
        <a:ln w="28575">
          <a:solidFill>
            <a:srgbClr val="4E4E4E"/>
          </a:solidFill>
        </a:ln>
      </dgm:spPr>
      <dgm:t>
        <a:bodyPr/>
        <a:lstStyle/>
        <a:p>
          <a:endParaRPr lang="en-US"/>
        </a:p>
      </dgm:t>
    </dgm:pt>
    <dgm:pt modelId="{225A767F-6E3A-4E50-B82D-EFBECA68802A}">
      <dgm:prSet phldrT="[Text]" custT="1"/>
      <dgm:spPr>
        <a:solidFill>
          <a:schemeClr val="tx1">
            <a:lumMod val="65000"/>
            <a:lumOff val="35000"/>
          </a:schemeClr>
        </a:solidFill>
        <a:ln>
          <a:noFill/>
        </a:ln>
      </dgm:spPr>
      <dgm:t>
        <a:bodyPr lIns="0" tIns="0" rIns="0" bIns="0"/>
        <a:lstStyle/>
        <a:p>
          <a:pPr>
            <a:lnSpc>
              <a:spcPct val="80000"/>
            </a:lnSpc>
            <a:spcAft>
              <a:spcPts val="0"/>
            </a:spcAft>
          </a:pPr>
          <a:r>
            <a:rPr lang="en-US" sz="1200" dirty="0"/>
            <a:t>Private sector willing to invest in both private properties and public spaces</a:t>
          </a:r>
        </a:p>
      </dgm:t>
    </dgm:pt>
    <dgm:pt modelId="{D669B6F3-F9E0-4342-B019-29EAF1AC6FBF}" type="parTrans" cxnId="{AF8541C2-E70D-4D2B-99B6-26256158399C}">
      <dgm:prSet/>
      <dgm:spPr/>
      <dgm:t>
        <a:bodyPr/>
        <a:lstStyle/>
        <a:p>
          <a:endParaRPr lang="en-US"/>
        </a:p>
      </dgm:t>
    </dgm:pt>
    <dgm:pt modelId="{2FDB594B-65BD-4CB7-A4A6-304EF709468A}" type="sibTrans" cxnId="{AF8541C2-E70D-4D2B-99B6-26256158399C}">
      <dgm:prSet/>
      <dgm:spPr>
        <a:ln w="28575">
          <a:solidFill>
            <a:srgbClr val="4E4E4E"/>
          </a:solidFill>
        </a:ln>
      </dgm:spPr>
      <dgm:t>
        <a:bodyPr/>
        <a:lstStyle/>
        <a:p>
          <a:endParaRPr lang="en-US"/>
        </a:p>
      </dgm:t>
    </dgm:pt>
    <dgm:pt modelId="{3DFAB149-AFBC-4824-B2E4-ACC4DE88D45A}">
      <dgm:prSet phldrT="[Text]" custT="1"/>
      <dgm:spPr>
        <a:solidFill>
          <a:schemeClr val="tx1">
            <a:lumMod val="65000"/>
            <a:lumOff val="35000"/>
          </a:schemeClr>
        </a:solidFill>
        <a:ln>
          <a:noFill/>
        </a:ln>
      </dgm:spPr>
      <dgm:t>
        <a:bodyPr lIns="0" tIns="0" rIns="0" bIns="0"/>
        <a:lstStyle/>
        <a:p>
          <a:pPr>
            <a:lnSpc>
              <a:spcPct val="80000"/>
            </a:lnSpc>
            <a:spcAft>
              <a:spcPts val="0"/>
            </a:spcAft>
          </a:pPr>
          <a:r>
            <a:rPr lang="en-US" sz="1200" dirty="0"/>
            <a:t>Increase in general property market and in overall functioning of area</a:t>
          </a:r>
        </a:p>
      </dgm:t>
    </dgm:pt>
    <dgm:pt modelId="{586E12FA-AAA3-4046-A6E4-C93A779C2778}" type="parTrans" cxnId="{559CFAC7-0D75-4C48-AF37-5C654E057F6D}">
      <dgm:prSet/>
      <dgm:spPr/>
      <dgm:t>
        <a:bodyPr/>
        <a:lstStyle/>
        <a:p>
          <a:endParaRPr lang="en-US"/>
        </a:p>
      </dgm:t>
    </dgm:pt>
    <dgm:pt modelId="{2BD19BCA-13F2-4EB5-B31C-CBEE0E52EAA7}" type="sibTrans" cxnId="{559CFAC7-0D75-4C48-AF37-5C654E057F6D}">
      <dgm:prSet/>
      <dgm:spPr>
        <a:ln w="28575">
          <a:solidFill>
            <a:srgbClr val="4E4E4E"/>
          </a:solidFill>
        </a:ln>
      </dgm:spPr>
      <dgm:t>
        <a:bodyPr/>
        <a:lstStyle/>
        <a:p>
          <a:endParaRPr lang="en-US"/>
        </a:p>
      </dgm:t>
    </dgm:pt>
    <dgm:pt modelId="{3EE1BE7E-9D1C-440F-848B-57E51383D837}" type="pres">
      <dgm:prSet presAssocID="{F35CDF96-F5EB-4F3A-8842-9221DD673DCF}" presName="cycle" presStyleCnt="0">
        <dgm:presLayoutVars>
          <dgm:dir/>
          <dgm:resizeHandles val="exact"/>
        </dgm:presLayoutVars>
      </dgm:prSet>
      <dgm:spPr/>
    </dgm:pt>
    <dgm:pt modelId="{F353F36E-B476-4E89-BC1D-2EDB8400F2CC}" type="pres">
      <dgm:prSet presAssocID="{4D9F9549-1B68-4510-A34B-360A1B966719}" presName="node" presStyleLbl="node1" presStyleIdx="0" presStyleCnt="5" custScaleX="129772" custScaleY="92354" custRadScaleRad="97574" custRadScaleInc="-1486">
        <dgm:presLayoutVars>
          <dgm:bulletEnabled val="1"/>
        </dgm:presLayoutVars>
      </dgm:prSet>
      <dgm:spPr/>
    </dgm:pt>
    <dgm:pt modelId="{20098BAD-EE49-40CF-8F36-8FF8DC9A2767}" type="pres">
      <dgm:prSet presAssocID="{4D9F9549-1B68-4510-A34B-360A1B966719}" presName="spNode" presStyleCnt="0"/>
      <dgm:spPr/>
    </dgm:pt>
    <dgm:pt modelId="{2F86130E-6651-464E-B417-863D012DAD01}" type="pres">
      <dgm:prSet presAssocID="{98647697-731F-41A0-9B3E-59DB88D7B9FB}" presName="sibTrans" presStyleLbl="sibTrans1D1" presStyleIdx="0" presStyleCnt="5"/>
      <dgm:spPr/>
    </dgm:pt>
    <dgm:pt modelId="{DDF41F08-4EE9-45AA-A833-59396819D284}" type="pres">
      <dgm:prSet presAssocID="{B86BFF39-CA1B-4CD2-8A96-504B05A8A12C}" presName="node" presStyleLbl="node1" presStyleIdx="1" presStyleCnt="5" custScaleX="129772" custScaleY="99943" custRadScaleRad="99422" custRadScaleInc="-451">
        <dgm:presLayoutVars>
          <dgm:bulletEnabled val="1"/>
        </dgm:presLayoutVars>
      </dgm:prSet>
      <dgm:spPr/>
    </dgm:pt>
    <dgm:pt modelId="{31693E4A-68B6-46D5-991C-0527F0CED351}" type="pres">
      <dgm:prSet presAssocID="{B86BFF39-CA1B-4CD2-8A96-504B05A8A12C}" presName="spNode" presStyleCnt="0"/>
      <dgm:spPr/>
    </dgm:pt>
    <dgm:pt modelId="{7CD34ED3-9C07-4DC1-90D3-3A7465AB6BA5}" type="pres">
      <dgm:prSet presAssocID="{300EE45E-1209-45AF-9580-1CCE31535319}" presName="sibTrans" presStyleLbl="sibTrans1D1" presStyleIdx="1" presStyleCnt="5"/>
      <dgm:spPr/>
    </dgm:pt>
    <dgm:pt modelId="{69968624-6924-4382-8B88-44C25A953C0A}" type="pres">
      <dgm:prSet presAssocID="{8BA25351-EBAB-4F54-9C27-485E639D0C2E}" presName="node" presStyleLbl="node1" presStyleIdx="2" presStyleCnt="5" custScaleX="129772" custScaleY="104707" custRadScaleRad="75870" custRadScaleInc="-58592">
        <dgm:presLayoutVars>
          <dgm:bulletEnabled val="1"/>
        </dgm:presLayoutVars>
      </dgm:prSet>
      <dgm:spPr/>
    </dgm:pt>
    <dgm:pt modelId="{944A820D-5319-4F0E-8E0E-DC0304418E55}" type="pres">
      <dgm:prSet presAssocID="{8BA25351-EBAB-4F54-9C27-485E639D0C2E}" presName="spNode" presStyleCnt="0"/>
      <dgm:spPr/>
    </dgm:pt>
    <dgm:pt modelId="{05BF14F9-F028-4762-8012-E396E95B8E0E}" type="pres">
      <dgm:prSet presAssocID="{F49ED96F-5E79-4CA0-B063-6F50780E53E3}" presName="sibTrans" presStyleLbl="sibTrans1D1" presStyleIdx="2" presStyleCnt="5"/>
      <dgm:spPr/>
    </dgm:pt>
    <dgm:pt modelId="{C00F8400-A553-41A4-A312-EF0F19385B93}" type="pres">
      <dgm:prSet presAssocID="{225A767F-6E3A-4E50-B82D-EFBECA68802A}" presName="node" presStyleLbl="node1" presStyleIdx="3" presStyleCnt="5" custScaleX="129772" custScaleY="104707" custRadScaleRad="76802" custRadScaleInc="61010">
        <dgm:presLayoutVars>
          <dgm:bulletEnabled val="1"/>
        </dgm:presLayoutVars>
      </dgm:prSet>
      <dgm:spPr/>
    </dgm:pt>
    <dgm:pt modelId="{D1089359-047B-48F1-BF7E-1C28D6B5A8FC}" type="pres">
      <dgm:prSet presAssocID="{225A767F-6E3A-4E50-B82D-EFBECA68802A}" presName="spNode" presStyleCnt="0"/>
      <dgm:spPr/>
    </dgm:pt>
    <dgm:pt modelId="{ADFC0750-23E5-41C5-AAD3-3AD2A3AF514C}" type="pres">
      <dgm:prSet presAssocID="{2FDB594B-65BD-4CB7-A4A6-304EF709468A}" presName="sibTrans" presStyleLbl="sibTrans1D1" presStyleIdx="3" presStyleCnt="5"/>
      <dgm:spPr/>
    </dgm:pt>
    <dgm:pt modelId="{AD0D0F57-E0EA-41D8-845E-6924C390E4A2}" type="pres">
      <dgm:prSet presAssocID="{3DFAB149-AFBC-4824-B2E4-ACC4DE88D45A}" presName="node" presStyleLbl="node1" presStyleIdx="4" presStyleCnt="5" custScaleX="129772" custScaleY="87798" custRadScaleRad="100578" custRadScaleInc="-446">
        <dgm:presLayoutVars>
          <dgm:bulletEnabled val="1"/>
        </dgm:presLayoutVars>
      </dgm:prSet>
      <dgm:spPr/>
    </dgm:pt>
    <dgm:pt modelId="{57B0A72E-A80F-4CB1-A5B0-F3A6D730C581}" type="pres">
      <dgm:prSet presAssocID="{3DFAB149-AFBC-4824-B2E4-ACC4DE88D45A}" presName="spNode" presStyleCnt="0"/>
      <dgm:spPr/>
    </dgm:pt>
    <dgm:pt modelId="{8E9BF6C1-8FC5-47A7-86CD-67FA36DF94C9}" type="pres">
      <dgm:prSet presAssocID="{2BD19BCA-13F2-4EB5-B31C-CBEE0E52EAA7}" presName="sibTrans" presStyleLbl="sibTrans1D1" presStyleIdx="4" presStyleCnt="5"/>
      <dgm:spPr/>
    </dgm:pt>
  </dgm:ptLst>
  <dgm:cxnLst>
    <dgm:cxn modelId="{3A335510-603C-4B86-A60A-A04177423D2E}" type="presOf" srcId="{F49ED96F-5E79-4CA0-B063-6F50780E53E3}" destId="{05BF14F9-F028-4762-8012-E396E95B8E0E}" srcOrd="0" destOrd="0" presId="urn:microsoft.com/office/officeart/2005/8/layout/cycle5"/>
    <dgm:cxn modelId="{71F99B12-0A15-43CB-AC16-9DDEAC07965E}" srcId="{F35CDF96-F5EB-4F3A-8842-9221DD673DCF}" destId="{8BA25351-EBAB-4F54-9C27-485E639D0C2E}" srcOrd="2" destOrd="0" parTransId="{1DEABBD3-D7EF-48A8-A422-F7CD2937F582}" sibTransId="{F49ED96F-5E79-4CA0-B063-6F50780E53E3}"/>
    <dgm:cxn modelId="{1EB25F26-1E7D-4B6A-B5A5-7EA454E6E165}" type="presOf" srcId="{B86BFF39-CA1B-4CD2-8A96-504B05A8A12C}" destId="{DDF41F08-4EE9-45AA-A833-59396819D284}" srcOrd="0" destOrd="0" presId="urn:microsoft.com/office/officeart/2005/8/layout/cycle5"/>
    <dgm:cxn modelId="{8D40C12B-DD0F-4F9C-BF2C-A30F0119FD78}" srcId="{F35CDF96-F5EB-4F3A-8842-9221DD673DCF}" destId="{4D9F9549-1B68-4510-A34B-360A1B966719}" srcOrd="0" destOrd="0" parTransId="{52A53017-39D5-450C-A000-99C46EE425F0}" sibTransId="{98647697-731F-41A0-9B3E-59DB88D7B9FB}"/>
    <dgm:cxn modelId="{28AB5E2C-89E2-4416-B70E-7275A88D0FE1}" type="presOf" srcId="{300EE45E-1209-45AF-9580-1CCE31535319}" destId="{7CD34ED3-9C07-4DC1-90D3-3A7465AB6BA5}" srcOrd="0" destOrd="0" presId="urn:microsoft.com/office/officeart/2005/8/layout/cycle5"/>
    <dgm:cxn modelId="{604C085C-E855-4B0E-96B7-8EE223738F70}" type="presOf" srcId="{F35CDF96-F5EB-4F3A-8842-9221DD673DCF}" destId="{3EE1BE7E-9D1C-440F-848B-57E51383D837}" srcOrd="0" destOrd="0" presId="urn:microsoft.com/office/officeart/2005/8/layout/cycle5"/>
    <dgm:cxn modelId="{5D99D04A-BE6C-4E55-BC88-31B68105007F}" type="presOf" srcId="{4D9F9549-1B68-4510-A34B-360A1B966719}" destId="{F353F36E-B476-4E89-BC1D-2EDB8400F2CC}" srcOrd="0" destOrd="0" presId="urn:microsoft.com/office/officeart/2005/8/layout/cycle5"/>
    <dgm:cxn modelId="{40306B6D-0FC7-45D2-9D10-EE67D856A201}" type="presOf" srcId="{98647697-731F-41A0-9B3E-59DB88D7B9FB}" destId="{2F86130E-6651-464E-B417-863D012DAD01}" srcOrd="0" destOrd="0" presId="urn:microsoft.com/office/officeart/2005/8/layout/cycle5"/>
    <dgm:cxn modelId="{AFA8CA6E-3DF4-4EAC-9F26-8DEF64FE95EE}" type="presOf" srcId="{3DFAB149-AFBC-4824-B2E4-ACC4DE88D45A}" destId="{AD0D0F57-E0EA-41D8-845E-6924C390E4A2}" srcOrd="0" destOrd="0" presId="urn:microsoft.com/office/officeart/2005/8/layout/cycle5"/>
    <dgm:cxn modelId="{31FA3B57-2AAE-4A8C-AFE4-060FD28AF38E}" type="presOf" srcId="{2BD19BCA-13F2-4EB5-B31C-CBEE0E52EAA7}" destId="{8E9BF6C1-8FC5-47A7-86CD-67FA36DF94C9}" srcOrd="0" destOrd="0" presId="urn:microsoft.com/office/officeart/2005/8/layout/cycle5"/>
    <dgm:cxn modelId="{1594D7A8-CFB0-4204-B591-92B4881FAA61}" type="presOf" srcId="{225A767F-6E3A-4E50-B82D-EFBECA68802A}" destId="{C00F8400-A553-41A4-A312-EF0F19385B93}" srcOrd="0" destOrd="0" presId="urn:microsoft.com/office/officeart/2005/8/layout/cycle5"/>
    <dgm:cxn modelId="{AF8541C2-E70D-4D2B-99B6-26256158399C}" srcId="{F35CDF96-F5EB-4F3A-8842-9221DD673DCF}" destId="{225A767F-6E3A-4E50-B82D-EFBECA68802A}" srcOrd="3" destOrd="0" parTransId="{D669B6F3-F9E0-4342-B019-29EAF1AC6FBF}" sibTransId="{2FDB594B-65BD-4CB7-A4A6-304EF709468A}"/>
    <dgm:cxn modelId="{A61FD2C4-0D44-4FCA-9794-2926DA56F65A}" type="presOf" srcId="{2FDB594B-65BD-4CB7-A4A6-304EF709468A}" destId="{ADFC0750-23E5-41C5-AAD3-3AD2A3AF514C}" srcOrd="0" destOrd="0" presId="urn:microsoft.com/office/officeart/2005/8/layout/cycle5"/>
    <dgm:cxn modelId="{559CFAC7-0D75-4C48-AF37-5C654E057F6D}" srcId="{F35CDF96-F5EB-4F3A-8842-9221DD673DCF}" destId="{3DFAB149-AFBC-4824-B2E4-ACC4DE88D45A}" srcOrd="4" destOrd="0" parTransId="{586E12FA-AAA3-4046-A6E4-C93A779C2778}" sibTransId="{2BD19BCA-13F2-4EB5-B31C-CBEE0E52EAA7}"/>
    <dgm:cxn modelId="{83DCC1E8-F01D-4620-9FEA-CFD5FDB378E2}" srcId="{F35CDF96-F5EB-4F3A-8842-9221DD673DCF}" destId="{B86BFF39-CA1B-4CD2-8A96-504B05A8A12C}" srcOrd="1" destOrd="0" parTransId="{29747FDF-0636-4413-9483-D9AF11C0D58A}" sibTransId="{300EE45E-1209-45AF-9580-1CCE31535319}"/>
    <dgm:cxn modelId="{7F84CEEB-A85E-4647-9506-789B56C7AD14}" type="presOf" srcId="{8BA25351-EBAB-4F54-9C27-485E639D0C2E}" destId="{69968624-6924-4382-8B88-44C25A953C0A}" srcOrd="0" destOrd="0" presId="urn:microsoft.com/office/officeart/2005/8/layout/cycle5"/>
    <dgm:cxn modelId="{571D5101-0D3C-4D95-B4D4-EA79C97C1DD7}" type="presParOf" srcId="{3EE1BE7E-9D1C-440F-848B-57E51383D837}" destId="{F353F36E-B476-4E89-BC1D-2EDB8400F2CC}" srcOrd="0" destOrd="0" presId="urn:microsoft.com/office/officeart/2005/8/layout/cycle5"/>
    <dgm:cxn modelId="{FB8AAFB0-22FD-4E16-B6A5-E94B7989D765}" type="presParOf" srcId="{3EE1BE7E-9D1C-440F-848B-57E51383D837}" destId="{20098BAD-EE49-40CF-8F36-8FF8DC9A2767}" srcOrd="1" destOrd="0" presId="urn:microsoft.com/office/officeart/2005/8/layout/cycle5"/>
    <dgm:cxn modelId="{3C185157-BAE2-40F1-9320-38AB1507612C}" type="presParOf" srcId="{3EE1BE7E-9D1C-440F-848B-57E51383D837}" destId="{2F86130E-6651-464E-B417-863D012DAD01}" srcOrd="2" destOrd="0" presId="urn:microsoft.com/office/officeart/2005/8/layout/cycle5"/>
    <dgm:cxn modelId="{8BE66172-A913-45E3-92B2-52F4410580A1}" type="presParOf" srcId="{3EE1BE7E-9D1C-440F-848B-57E51383D837}" destId="{DDF41F08-4EE9-45AA-A833-59396819D284}" srcOrd="3" destOrd="0" presId="urn:microsoft.com/office/officeart/2005/8/layout/cycle5"/>
    <dgm:cxn modelId="{41FD5906-300C-44C3-8F81-F6862C2C7615}" type="presParOf" srcId="{3EE1BE7E-9D1C-440F-848B-57E51383D837}" destId="{31693E4A-68B6-46D5-991C-0527F0CED351}" srcOrd="4" destOrd="0" presId="urn:microsoft.com/office/officeart/2005/8/layout/cycle5"/>
    <dgm:cxn modelId="{F1C6DA72-498D-4738-BE42-D50BCFAE0B0A}" type="presParOf" srcId="{3EE1BE7E-9D1C-440F-848B-57E51383D837}" destId="{7CD34ED3-9C07-4DC1-90D3-3A7465AB6BA5}" srcOrd="5" destOrd="0" presId="urn:microsoft.com/office/officeart/2005/8/layout/cycle5"/>
    <dgm:cxn modelId="{B80787F7-2B7D-43FE-8F00-5B8042992511}" type="presParOf" srcId="{3EE1BE7E-9D1C-440F-848B-57E51383D837}" destId="{69968624-6924-4382-8B88-44C25A953C0A}" srcOrd="6" destOrd="0" presId="urn:microsoft.com/office/officeart/2005/8/layout/cycle5"/>
    <dgm:cxn modelId="{D68A8AF2-D51E-49C6-8A8B-54A45B8A23B4}" type="presParOf" srcId="{3EE1BE7E-9D1C-440F-848B-57E51383D837}" destId="{944A820D-5319-4F0E-8E0E-DC0304418E55}" srcOrd="7" destOrd="0" presId="urn:microsoft.com/office/officeart/2005/8/layout/cycle5"/>
    <dgm:cxn modelId="{2877696D-5EFB-40EE-A9B1-91E244A26DBE}" type="presParOf" srcId="{3EE1BE7E-9D1C-440F-848B-57E51383D837}" destId="{05BF14F9-F028-4762-8012-E396E95B8E0E}" srcOrd="8" destOrd="0" presId="urn:microsoft.com/office/officeart/2005/8/layout/cycle5"/>
    <dgm:cxn modelId="{65691397-4635-427D-AAC0-9C6F1EADDBDD}" type="presParOf" srcId="{3EE1BE7E-9D1C-440F-848B-57E51383D837}" destId="{C00F8400-A553-41A4-A312-EF0F19385B93}" srcOrd="9" destOrd="0" presId="urn:microsoft.com/office/officeart/2005/8/layout/cycle5"/>
    <dgm:cxn modelId="{EEF506C1-B1FE-473B-B56A-8FFC85481915}" type="presParOf" srcId="{3EE1BE7E-9D1C-440F-848B-57E51383D837}" destId="{D1089359-047B-48F1-BF7E-1C28D6B5A8FC}" srcOrd="10" destOrd="0" presId="urn:microsoft.com/office/officeart/2005/8/layout/cycle5"/>
    <dgm:cxn modelId="{9E1888AC-D22E-4F5F-B2F5-9A555BE3DFC3}" type="presParOf" srcId="{3EE1BE7E-9D1C-440F-848B-57E51383D837}" destId="{ADFC0750-23E5-41C5-AAD3-3AD2A3AF514C}" srcOrd="11" destOrd="0" presId="urn:microsoft.com/office/officeart/2005/8/layout/cycle5"/>
    <dgm:cxn modelId="{16D70633-C63F-4505-AB79-5D0CB9280A95}" type="presParOf" srcId="{3EE1BE7E-9D1C-440F-848B-57E51383D837}" destId="{AD0D0F57-E0EA-41D8-845E-6924C390E4A2}" srcOrd="12" destOrd="0" presId="urn:microsoft.com/office/officeart/2005/8/layout/cycle5"/>
    <dgm:cxn modelId="{8D23874A-82B7-41AE-AEAE-52CAE25AE7C7}" type="presParOf" srcId="{3EE1BE7E-9D1C-440F-848B-57E51383D837}" destId="{57B0A72E-A80F-4CB1-A5B0-F3A6D730C581}" srcOrd="13" destOrd="0" presId="urn:microsoft.com/office/officeart/2005/8/layout/cycle5"/>
    <dgm:cxn modelId="{D7D57142-DA3D-45FB-B25B-3FDA838A9CAC}" type="presParOf" srcId="{3EE1BE7E-9D1C-440F-848B-57E51383D837}" destId="{8E9BF6C1-8FC5-47A7-86CD-67FA36DF94C9}"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9FF4C-25BD-48E6-A16F-D2DAC1FC0C06}" type="doc">
      <dgm:prSet loTypeId="urn:microsoft.com/office/officeart/2005/8/layout/cycle8" loCatId="cycle" qsTypeId="urn:microsoft.com/office/officeart/2005/8/quickstyle/simple1" qsCatId="simple" csTypeId="urn:microsoft.com/office/officeart/2005/8/colors/colorful1" csCatId="colorful" phldr="1"/>
      <dgm:spPr/>
    </dgm:pt>
    <dgm:pt modelId="{825E5472-7807-4DD1-8DB9-AF40A01C8FD2}">
      <dgm:prSet phldrT="[Text]" custT="1"/>
      <dgm:spPr>
        <a:solidFill>
          <a:schemeClr val="accent2">
            <a:lumMod val="20000"/>
            <a:lumOff val="80000"/>
          </a:schemeClr>
        </a:solidFill>
      </dgm:spPr>
      <dgm:t>
        <a:bodyPr/>
        <a:lstStyle/>
        <a:p>
          <a:pPr>
            <a:lnSpc>
              <a:spcPct val="80000"/>
            </a:lnSpc>
            <a:spcAft>
              <a:spcPts val="0"/>
            </a:spcAft>
          </a:pPr>
          <a:r>
            <a:rPr lang="en-US" sz="1600" b="1" dirty="0">
              <a:solidFill>
                <a:schemeClr val="tx1"/>
              </a:solidFill>
            </a:rPr>
            <a:t>Calculate</a:t>
          </a:r>
        </a:p>
        <a:p>
          <a:pPr>
            <a:lnSpc>
              <a:spcPct val="80000"/>
            </a:lnSpc>
            <a:spcAft>
              <a:spcPts val="0"/>
            </a:spcAft>
          </a:pPr>
          <a:r>
            <a:rPr lang="en-US" sz="1600" b="1" dirty="0">
              <a:solidFill>
                <a:schemeClr val="tx1"/>
              </a:solidFill>
            </a:rPr>
            <a:t>(Estimate)</a:t>
          </a:r>
          <a:endParaRPr lang="en-US" sz="1400" b="1" dirty="0">
            <a:solidFill>
              <a:schemeClr val="tx1"/>
            </a:solidFill>
          </a:endParaRPr>
        </a:p>
      </dgm:t>
    </dgm:pt>
    <dgm:pt modelId="{C800B5EC-19B1-4543-B837-EBA3B3E6EEC6}" type="parTrans" cxnId="{E6220A66-34D0-444B-A177-E806740A4EA3}">
      <dgm:prSet/>
      <dgm:spPr/>
      <dgm:t>
        <a:bodyPr/>
        <a:lstStyle/>
        <a:p>
          <a:endParaRPr lang="en-US"/>
        </a:p>
      </dgm:t>
    </dgm:pt>
    <dgm:pt modelId="{57771235-345A-4D2A-9011-B7E457E1E816}" type="sibTrans" cxnId="{E6220A66-34D0-444B-A177-E806740A4EA3}">
      <dgm:prSet/>
      <dgm:spPr/>
      <dgm:t>
        <a:bodyPr/>
        <a:lstStyle/>
        <a:p>
          <a:endParaRPr lang="en-US"/>
        </a:p>
      </dgm:t>
    </dgm:pt>
    <dgm:pt modelId="{A227FAB5-FF65-4780-9F39-792FC188B888}">
      <dgm:prSet phldrT="[Text]" custT="1"/>
      <dgm:spPr>
        <a:solidFill>
          <a:schemeClr val="bg1">
            <a:lumMod val="85000"/>
          </a:schemeClr>
        </a:solidFill>
      </dgm:spPr>
      <dgm:t>
        <a:bodyPr/>
        <a:lstStyle/>
        <a:p>
          <a:r>
            <a:rPr lang="en-US" sz="1600" b="1" dirty="0">
              <a:solidFill>
                <a:schemeClr val="tx1"/>
              </a:solidFill>
            </a:rPr>
            <a:t>Capture</a:t>
          </a:r>
        </a:p>
      </dgm:t>
    </dgm:pt>
    <dgm:pt modelId="{B7F9B9AF-78D2-4C9A-9724-837DCB350DBB}" type="parTrans" cxnId="{C6A656FA-4FE3-4B4B-97FE-84A0A5E1BBCE}">
      <dgm:prSet/>
      <dgm:spPr/>
      <dgm:t>
        <a:bodyPr/>
        <a:lstStyle/>
        <a:p>
          <a:endParaRPr lang="en-US"/>
        </a:p>
      </dgm:t>
    </dgm:pt>
    <dgm:pt modelId="{1BDE5583-EB07-4FC7-919F-2A5641836AED}" type="sibTrans" cxnId="{C6A656FA-4FE3-4B4B-97FE-84A0A5E1BBCE}">
      <dgm:prSet/>
      <dgm:spPr/>
      <dgm:t>
        <a:bodyPr/>
        <a:lstStyle/>
        <a:p>
          <a:endParaRPr lang="en-US"/>
        </a:p>
      </dgm:t>
    </dgm:pt>
    <dgm:pt modelId="{956F610B-1855-4CBA-9640-64218E266430}">
      <dgm:prSet phldrT="[Text]" custT="1"/>
      <dgm:spPr>
        <a:solidFill>
          <a:schemeClr val="accent4">
            <a:lumMod val="20000"/>
            <a:lumOff val="80000"/>
          </a:schemeClr>
        </a:solidFill>
      </dgm:spPr>
      <dgm:t>
        <a:bodyPr/>
        <a:lstStyle/>
        <a:p>
          <a:r>
            <a:rPr lang="en-US" sz="1600" b="1" dirty="0">
              <a:solidFill>
                <a:schemeClr val="tx1"/>
              </a:solidFill>
            </a:rPr>
            <a:t>Create</a:t>
          </a:r>
        </a:p>
      </dgm:t>
    </dgm:pt>
    <dgm:pt modelId="{207D65E3-E69F-407C-8524-FF6E74C4A00C}" type="parTrans" cxnId="{30350B41-B3CB-4F9A-8369-99E144504290}">
      <dgm:prSet/>
      <dgm:spPr/>
      <dgm:t>
        <a:bodyPr/>
        <a:lstStyle/>
        <a:p>
          <a:endParaRPr lang="en-US"/>
        </a:p>
      </dgm:t>
    </dgm:pt>
    <dgm:pt modelId="{3853E98A-EA85-4B7F-A1C0-C471FD3667A8}" type="sibTrans" cxnId="{30350B41-B3CB-4F9A-8369-99E144504290}">
      <dgm:prSet/>
      <dgm:spPr/>
      <dgm:t>
        <a:bodyPr/>
        <a:lstStyle/>
        <a:p>
          <a:endParaRPr lang="en-US"/>
        </a:p>
      </dgm:t>
    </dgm:pt>
    <dgm:pt modelId="{AE87CD63-83C7-49FA-95F7-0DA37497F8BF}" type="pres">
      <dgm:prSet presAssocID="{0619FF4C-25BD-48E6-A16F-D2DAC1FC0C06}" presName="compositeShape" presStyleCnt="0">
        <dgm:presLayoutVars>
          <dgm:chMax val="7"/>
          <dgm:dir/>
          <dgm:resizeHandles val="exact"/>
        </dgm:presLayoutVars>
      </dgm:prSet>
      <dgm:spPr/>
    </dgm:pt>
    <dgm:pt modelId="{60369B32-47CE-479D-BE36-CA80AA4AD530}" type="pres">
      <dgm:prSet presAssocID="{0619FF4C-25BD-48E6-A16F-D2DAC1FC0C06}" presName="wedge1" presStyleLbl="node1" presStyleIdx="0" presStyleCnt="3"/>
      <dgm:spPr/>
    </dgm:pt>
    <dgm:pt modelId="{868BBB10-97FD-46B7-BC0F-FC35330A4C0B}" type="pres">
      <dgm:prSet presAssocID="{0619FF4C-25BD-48E6-A16F-D2DAC1FC0C06}" presName="dummy1a" presStyleCnt="0"/>
      <dgm:spPr/>
    </dgm:pt>
    <dgm:pt modelId="{CB06A573-472D-46AB-9517-94F567D926A3}" type="pres">
      <dgm:prSet presAssocID="{0619FF4C-25BD-48E6-A16F-D2DAC1FC0C06}" presName="dummy1b" presStyleCnt="0"/>
      <dgm:spPr/>
    </dgm:pt>
    <dgm:pt modelId="{225C9409-59CF-47E2-B26F-9A645E5D0057}" type="pres">
      <dgm:prSet presAssocID="{0619FF4C-25BD-48E6-A16F-D2DAC1FC0C06}" presName="wedge1Tx" presStyleLbl="node1" presStyleIdx="0" presStyleCnt="3">
        <dgm:presLayoutVars>
          <dgm:chMax val="0"/>
          <dgm:chPref val="0"/>
          <dgm:bulletEnabled val="1"/>
        </dgm:presLayoutVars>
      </dgm:prSet>
      <dgm:spPr/>
    </dgm:pt>
    <dgm:pt modelId="{06428390-06AE-4632-AA63-4DCE316D1A80}" type="pres">
      <dgm:prSet presAssocID="{0619FF4C-25BD-48E6-A16F-D2DAC1FC0C06}" presName="wedge2" presStyleLbl="node1" presStyleIdx="1" presStyleCnt="3"/>
      <dgm:spPr/>
    </dgm:pt>
    <dgm:pt modelId="{E6127E24-508E-42CD-A9CA-CB970C88A61E}" type="pres">
      <dgm:prSet presAssocID="{0619FF4C-25BD-48E6-A16F-D2DAC1FC0C06}" presName="dummy2a" presStyleCnt="0"/>
      <dgm:spPr/>
    </dgm:pt>
    <dgm:pt modelId="{1BF00FE4-3BA2-411A-935C-942078CA2837}" type="pres">
      <dgm:prSet presAssocID="{0619FF4C-25BD-48E6-A16F-D2DAC1FC0C06}" presName="dummy2b" presStyleCnt="0"/>
      <dgm:spPr/>
    </dgm:pt>
    <dgm:pt modelId="{D220A94F-B451-41A3-A8BE-CDA80C60529A}" type="pres">
      <dgm:prSet presAssocID="{0619FF4C-25BD-48E6-A16F-D2DAC1FC0C06}" presName="wedge2Tx" presStyleLbl="node1" presStyleIdx="1" presStyleCnt="3">
        <dgm:presLayoutVars>
          <dgm:chMax val="0"/>
          <dgm:chPref val="0"/>
          <dgm:bulletEnabled val="1"/>
        </dgm:presLayoutVars>
      </dgm:prSet>
      <dgm:spPr/>
    </dgm:pt>
    <dgm:pt modelId="{08E89640-050C-492F-B525-2CE6E1B72EF7}" type="pres">
      <dgm:prSet presAssocID="{0619FF4C-25BD-48E6-A16F-D2DAC1FC0C06}" presName="wedge3" presStyleLbl="node1" presStyleIdx="2" presStyleCnt="3"/>
      <dgm:spPr/>
    </dgm:pt>
    <dgm:pt modelId="{BAAD21A3-6C23-45D0-B0D9-D5EC44B9B5B9}" type="pres">
      <dgm:prSet presAssocID="{0619FF4C-25BD-48E6-A16F-D2DAC1FC0C06}" presName="dummy3a" presStyleCnt="0"/>
      <dgm:spPr/>
    </dgm:pt>
    <dgm:pt modelId="{E64B704C-C900-4DED-B4F7-4E8D4D6BB27D}" type="pres">
      <dgm:prSet presAssocID="{0619FF4C-25BD-48E6-A16F-D2DAC1FC0C06}" presName="dummy3b" presStyleCnt="0"/>
      <dgm:spPr/>
    </dgm:pt>
    <dgm:pt modelId="{4FBD6559-82D1-44CD-9B06-ED93E7BE53D9}" type="pres">
      <dgm:prSet presAssocID="{0619FF4C-25BD-48E6-A16F-D2DAC1FC0C06}" presName="wedge3Tx" presStyleLbl="node1" presStyleIdx="2" presStyleCnt="3">
        <dgm:presLayoutVars>
          <dgm:chMax val="0"/>
          <dgm:chPref val="0"/>
          <dgm:bulletEnabled val="1"/>
        </dgm:presLayoutVars>
      </dgm:prSet>
      <dgm:spPr/>
    </dgm:pt>
    <dgm:pt modelId="{2D7A868A-2DAB-4FA1-9A86-5864D648C38B}" type="pres">
      <dgm:prSet presAssocID="{57771235-345A-4D2A-9011-B7E457E1E816}" presName="arrowWedge1" presStyleLbl="fgSibTrans2D1" presStyleIdx="0" presStyleCnt="3"/>
      <dgm:spPr/>
    </dgm:pt>
    <dgm:pt modelId="{179D1077-8083-4535-A0F2-A2431CFF4525}" type="pres">
      <dgm:prSet presAssocID="{1BDE5583-EB07-4FC7-919F-2A5641836AED}" presName="arrowWedge2" presStyleLbl="fgSibTrans2D1" presStyleIdx="1" presStyleCnt="3"/>
      <dgm:spPr/>
    </dgm:pt>
    <dgm:pt modelId="{7073C70F-443B-4F9D-8EA7-D21336D8004B}" type="pres">
      <dgm:prSet presAssocID="{3853E98A-EA85-4B7F-A1C0-C471FD3667A8}" presName="arrowWedge3" presStyleLbl="fgSibTrans2D1" presStyleIdx="2" presStyleCnt="3"/>
      <dgm:spPr/>
    </dgm:pt>
  </dgm:ptLst>
  <dgm:cxnLst>
    <dgm:cxn modelId="{9FD54422-6D36-4404-8CB1-75347CF3CACA}" type="presOf" srcId="{956F610B-1855-4CBA-9640-64218E266430}" destId="{4FBD6559-82D1-44CD-9B06-ED93E7BE53D9}" srcOrd="1" destOrd="0" presId="urn:microsoft.com/office/officeart/2005/8/layout/cycle8"/>
    <dgm:cxn modelId="{9132BB2F-27D1-4812-9764-8B1484151F69}" type="presOf" srcId="{A227FAB5-FF65-4780-9F39-792FC188B888}" destId="{D220A94F-B451-41A3-A8BE-CDA80C60529A}" srcOrd="1" destOrd="0" presId="urn:microsoft.com/office/officeart/2005/8/layout/cycle8"/>
    <dgm:cxn modelId="{6073CB33-E374-41DE-B8B6-D17049D02E1C}" type="presOf" srcId="{825E5472-7807-4DD1-8DB9-AF40A01C8FD2}" destId="{60369B32-47CE-479D-BE36-CA80AA4AD530}" srcOrd="0" destOrd="0" presId="urn:microsoft.com/office/officeart/2005/8/layout/cycle8"/>
    <dgm:cxn modelId="{30350B41-B3CB-4F9A-8369-99E144504290}" srcId="{0619FF4C-25BD-48E6-A16F-D2DAC1FC0C06}" destId="{956F610B-1855-4CBA-9640-64218E266430}" srcOrd="2" destOrd="0" parTransId="{207D65E3-E69F-407C-8524-FF6E74C4A00C}" sibTransId="{3853E98A-EA85-4B7F-A1C0-C471FD3667A8}"/>
    <dgm:cxn modelId="{E6220A66-34D0-444B-A177-E806740A4EA3}" srcId="{0619FF4C-25BD-48E6-A16F-D2DAC1FC0C06}" destId="{825E5472-7807-4DD1-8DB9-AF40A01C8FD2}" srcOrd="0" destOrd="0" parTransId="{C800B5EC-19B1-4543-B837-EBA3B3E6EEC6}" sibTransId="{57771235-345A-4D2A-9011-B7E457E1E816}"/>
    <dgm:cxn modelId="{9FE7B569-B9D5-41E4-9167-4161311DE7FA}" type="presOf" srcId="{0619FF4C-25BD-48E6-A16F-D2DAC1FC0C06}" destId="{AE87CD63-83C7-49FA-95F7-0DA37497F8BF}" srcOrd="0" destOrd="0" presId="urn:microsoft.com/office/officeart/2005/8/layout/cycle8"/>
    <dgm:cxn modelId="{60AD0370-4EE1-4067-B233-5FB2BB163FA5}" type="presOf" srcId="{A227FAB5-FF65-4780-9F39-792FC188B888}" destId="{06428390-06AE-4632-AA63-4DCE316D1A80}" srcOrd="0" destOrd="0" presId="urn:microsoft.com/office/officeart/2005/8/layout/cycle8"/>
    <dgm:cxn modelId="{89CA30A0-5745-46A0-B50B-971FEBDA6CB0}" type="presOf" srcId="{956F610B-1855-4CBA-9640-64218E266430}" destId="{08E89640-050C-492F-B525-2CE6E1B72EF7}" srcOrd="0" destOrd="0" presId="urn:microsoft.com/office/officeart/2005/8/layout/cycle8"/>
    <dgm:cxn modelId="{531460BF-164A-47BA-9D74-B6741E0085FE}" type="presOf" srcId="{825E5472-7807-4DD1-8DB9-AF40A01C8FD2}" destId="{225C9409-59CF-47E2-B26F-9A645E5D0057}" srcOrd="1" destOrd="0" presId="urn:microsoft.com/office/officeart/2005/8/layout/cycle8"/>
    <dgm:cxn modelId="{C6A656FA-4FE3-4B4B-97FE-84A0A5E1BBCE}" srcId="{0619FF4C-25BD-48E6-A16F-D2DAC1FC0C06}" destId="{A227FAB5-FF65-4780-9F39-792FC188B888}" srcOrd="1" destOrd="0" parTransId="{B7F9B9AF-78D2-4C9A-9724-837DCB350DBB}" sibTransId="{1BDE5583-EB07-4FC7-919F-2A5641836AED}"/>
    <dgm:cxn modelId="{34102455-48BB-41BA-969B-495F94C8953A}" type="presParOf" srcId="{AE87CD63-83C7-49FA-95F7-0DA37497F8BF}" destId="{60369B32-47CE-479D-BE36-CA80AA4AD530}" srcOrd="0" destOrd="0" presId="urn:microsoft.com/office/officeart/2005/8/layout/cycle8"/>
    <dgm:cxn modelId="{11B5A2FB-06C8-454E-A88F-A104AF82D03A}" type="presParOf" srcId="{AE87CD63-83C7-49FA-95F7-0DA37497F8BF}" destId="{868BBB10-97FD-46B7-BC0F-FC35330A4C0B}" srcOrd="1" destOrd="0" presId="urn:microsoft.com/office/officeart/2005/8/layout/cycle8"/>
    <dgm:cxn modelId="{8F5F0FB6-3CFF-4F0F-A0B8-619117F5A741}" type="presParOf" srcId="{AE87CD63-83C7-49FA-95F7-0DA37497F8BF}" destId="{CB06A573-472D-46AB-9517-94F567D926A3}" srcOrd="2" destOrd="0" presId="urn:microsoft.com/office/officeart/2005/8/layout/cycle8"/>
    <dgm:cxn modelId="{D4FDA648-453D-4DD4-9572-7978ABE20872}" type="presParOf" srcId="{AE87CD63-83C7-49FA-95F7-0DA37497F8BF}" destId="{225C9409-59CF-47E2-B26F-9A645E5D0057}" srcOrd="3" destOrd="0" presId="urn:microsoft.com/office/officeart/2005/8/layout/cycle8"/>
    <dgm:cxn modelId="{8CF9039C-2FD5-4AD2-951B-8CAE8D3CB225}" type="presParOf" srcId="{AE87CD63-83C7-49FA-95F7-0DA37497F8BF}" destId="{06428390-06AE-4632-AA63-4DCE316D1A80}" srcOrd="4" destOrd="0" presId="urn:microsoft.com/office/officeart/2005/8/layout/cycle8"/>
    <dgm:cxn modelId="{2BA8891A-B211-4CC5-BA75-08021252143D}" type="presParOf" srcId="{AE87CD63-83C7-49FA-95F7-0DA37497F8BF}" destId="{E6127E24-508E-42CD-A9CA-CB970C88A61E}" srcOrd="5" destOrd="0" presId="urn:microsoft.com/office/officeart/2005/8/layout/cycle8"/>
    <dgm:cxn modelId="{EE556DD9-D38A-454A-BD2F-B8D85EDCBC2C}" type="presParOf" srcId="{AE87CD63-83C7-49FA-95F7-0DA37497F8BF}" destId="{1BF00FE4-3BA2-411A-935C-942078CA2837}" srcOrd="6" destOrd="0" presId="urn:microsoft.com/office/officeart/2005/8/layout/cycle8"/>
    <dgm:cxn modelId="{8E8F8D17-45BC-4A75-A473-C3DF3EAB03E0}" type="presParOf" srcId="{AE87CD63-83C7-49FA-95F7-0DA37497F8BF}" destId="{D220A94F-B451-41A3-A8BE-CDA80C60529A}" srcOrd="7" destOrd="0" presId="urn:microsoft.com/office/officeart/2005/8/layout/cycle8"/>
    <dgm:cxn modelId="{AA86426B-CC2C-4CE4-9177-DE6DD3C2091B}" type="presParOf" srcId="{AE87CD63-83C7-49FA-95F7-0DA37497F8BF}" destId="{08E89640-050C-492F-B525-2CE6E1B72EF7}" srcOrd="8" destOrd="0" presId="urn:microsoft.com/office/officeart/2005/8/layout/cycle8"/>
    <dgm:cxn modelId="{488EAE1A-0FAE-4A9A-853B-08227DA98EB7}" type="presParOf" srcId="{AE87CD63-83C7-49FA-95F7-0DA37497F8BF}" destId="{BAAD21A3-6C23-45D0-B0D9-D5EC44B9B5B9}" srcOrd="9" destOrd="0" presId="urn:microsoft.com/office/officeart/2005/8/layout/cycle8"/>
    <dgm:cxn modelId="{DE066516-7A1D-4043-93B5-AC3C9B6EE9B9}" type="presParOf" srcId="{AE87CD63-83C7-49FA-95F7-0DA37497F8BF}" destId="{E64B704C-C900-4DED-B4F7-4E8D4D6BB27D}" srcOrd="10" destOrd="0" presId="urn:microsoft.com/office/officeart/2005/8/layout/cycle8"/>
    <dgm:cxn modelId="{0DD7439D-7168-401B-92F9-11CC1DA82FF5}" type="presParOf" srcId="{AE87CD63-83C7-49FA-95F7-0DA37497F8BF}" destId="{4FBD6559-82D1-44CD-9B06-ED93E7BE53D9}" srcOrd="11" destOrd="0" presId="urn:microsoft.com/office/officeart/2005/8/layout/cycle8"/>
    <dgm:cxn modelId="{DE43EC6F-EB25-4981-A02D-2670155CDB49}" type="presParOf" srcId="{AE87CD63-83C7-49FA-95F7-0DA37497F8BF}" destId="{2D7A868A-2DAB-4FA1-9A86-5864D648C38B}" srcOrd="12" destOrd="0" presId="urn:microsoft.com/office/officeart/2005/8/layout/cycle8"/>
    <dgm:cxn modelId="{D74E1724-DF5F-4C6A-8283-4FF2AFED4B9D}" type="presParOf" srcId="{AE87CD63-83C7-49FA-95F7-0DA37497F8BF}" destId="{179D1077-8083-4535-A0F2-A2431CFF4525}" srcOrd="13" destOrd="0" presId="urn:microsoft.com/office/officeart/2005/8/layout/cycle8"/>
    <dgm:cxn modelId="{0298BBB3-F0B9-4036-AB3C-D82B99CB202E}" type="presParOf" srcId="{AE87CD63-83C7-49FA-95F7-0DA37497F8BF}" destId="{7073C70F-443B-4F9D-8EA7-D21336D8004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F36E-B476-4E89-BC1D-2EDB8400F2CC}">
      <dsp:nvSpPr>
        <dsp:cNvPr id="0" name=""/>
        <dsp:cNvSpPr/>
      </dsp:nvSpPr>
      <dsp:spPr>
        <a:xfrm>
          <a:off x="1696413" y="54302"/>
          <a:ext cx="1582369" cy="731974"/>
        </a:xfrm>
        <a:prstGeom prst="round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80000"/>
            </a:lnSpc>
            <a:spcBef>
              <a:spcPct val="0"/>
            </a:spcBef>
            <a:spcAft>
              <a:spcPts val="0"/>
            </a:spcAft>
            <a:buNone/>
          </a:pPr>
          <a:r>
            <a:rPr lang="en-US" sz="1200" kern="1200" dirty="0"/>
            <a:t>Select areas that will have maximum impact and draft precinct plans</a:t>
          </a:r>
        </a:p>
      </dsp:txBody>
      <dsp:txXfrm>
        <a:off x="1732145" y="90034"/>
        <a:ext cx="1510905" cy="660510"/>
      </dsp:txXfrm>
    </dsp:sp>
    <dsp:sp modelId="{2F86130E-6651-464E-B417-863D012DAD01}">
      <dsp:nvSpPr>
        <dsp:cNvPr id="0" name=""/>
        <dsp:cNvSpPr/>
      </dsp:nvSpPr>
      <dsp:spPr>
        <a:xfrm>
          <a:off x="946426" y="444708"/>
          <a:ext cx="3168788" cy="3168788"/>
        </a:xfrm>
        <a:custGeom>
          <a:avLst/>
          <a:gdLst/>
          <a:ahLst/>
          <a:cxnLst/>
          <a:rect l="0" t="0" r="0" b="0"/>
          <a:pathLst>
            <a:path>
              <a:moveTo>
                <a:pt x="2450574" y="257730"/>
              </a:moveTo>
              <a:arcTo wR="1584394" hR="1584394" stAng="18188435" swAng="906754"/>
            </a:path>
          </a:pathLst>
        </a:custGeom>
        <a:noFill/>
        <a:ln w="28575" cap="flat" cmpd="sng" algn="ctr">
          <a:solidFill>
            <a:srgbClr val="4E4E4E"/>
          </a:solidFill>
          <a:prstDash val="solid"/>
          <a:miter lim="800000"/>
          <a:tailEnd type="arrow"/>
        </a:ln>
        <a:effectLst/>
      </dsp:spPr>
      <dsp:style>
        <a:lnRef idx="1">
          <a:scrgbClr r="0" g="0" b="0"/>
        </a:lnRef>
        <a:fillRef idx="0">
          <a:scrgbClr r="0" g="0" b="0"/>
        </a:fillRef>
        <a:effectRef idx="0">
          <a:scrgbClr r="0" g="0" b="0"/>
        </a:effectRef>
        <a:fontRef idx="minor"/>
      </dsp:style>
    </dsp:sp>
    <dsp:sp modelId="{DDF41F08-4EE9-45AA-A833-59396819D284}">
      <dsp:nvSpPr>
        <dsp:cNvPr id="0" name=""/>
        <dsp:cNvSpPr/>
      </dsp:nvSpPr>
      <dsp:spPr>
        <a:xfrm>
          <a:off x="3203252" y="1080550"/>
          <a:ext cx="1582369" cy="792123"/>
        </a:xfrm>
        <a:prstGeom prst="round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80000"/>
            </a:lnSpc>
            <a:spcBef>
              <a:spcPct val="0"/>
            </a:spcBef>
            <a:spcAft>
              <a:spcPts val="0"/>
            </a:spcAft>
            <a:buNone/>
          </a:pPr>
          <a:r>
            <a:rPr lang="en-US" sz="1200" kern="1200" dirty="0"/>
            <a:t>Implement targeted public investments and programs using precinct plans</a:t>
          </a:r>
        </a:p>
      </dsp:txBody>
      <dsp:txXfrm>
        <a:off x="3241920" y="1119218"/>
        <a:ext cx="1505033" cy="714787"/>
      </dsp:txXfrm>
    </dsp:sp>
    <dsp:sp modelId="{7CD34ED3-9C07-4DC1-90D3-3A7465AB6BA5}">
      <dsp:nvSpPr>
        <dsp:cNvPr id="0" name=""/>
        <dsp:cNvSpPr/>
      </dsp:nvSpPr>
      <dsp:spPr>
        <a:xfrm>
          <a:off x="1142398" y="-552532"/>
          <a:ext cx="3168788" cy="3168788"/>
        </a:xfrm>
        <a:custGeom>
          <a:avLst/>
          <a:gdLst/>
          <a:ahLst/>
          <a:cxnLst/>
          <a:rect l="0" t="0" r="0" b="0"/>
          <a:pathLst>
            <a:path>
              <a:moveTo>
                <a:pt x="2857566" y="2527440"/>
              </a:moveTo>
              <a:arcTo wR="1584394" hR="1584394" stAng="2191653" swAng="814347"/>
            </a:path>
          </a:pathLst>
        </a:custGeom>
        <a:noFill/>
        <a:ln w="28575" cap="flat" cmpd="sng" algn="ctr">
          <a:solidFill>
            <a:srgbClr val="4E4E4E"/>
          </a:solidFill>
          <a:prstDash val="solid"/>
          <a:miter lim="800000"/>
          <a:tailEnd type="arrow"/>
        </a:ln>
        <a:effectLst/>
      </dsp:spPr>
      <dsp:style>
        <a:lnRef idx="1">
          <a:scrgbClr r="0" g="0" b="0"/>
        </a:lnRef>
        <a:fillRef idx="0">
          <a:scrgbClr r="0" g="0" b="0"/>
        </a:fillRef>
        <a:effectRef idx="0">
          <a:scrgbClr r="0" g="0" b="0"/>
        </a:effectRef>
        <a:fontRef idx="minor"/>
      </dsp:style>
    </dsp:sp>
    <dsp:sp modelId="{69968624-6924-4382-8B88-44C25A953C0A}">
      <dsp:nvSpPr>
        <dsp:cNvPr id="0" name=""/>
        <dsp:cNvSpPr/>
      </dsp:nvSpPr>
      <dsp:spPr>
        <a:xfrm>
          <a:off x="2627719" y="2322959"/>
          <a:ext cx="1582369" cy="829881"/>
        </a:xfrm>
        <a:prstGeom prst="round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80000"/>
            </a:lnSpc>
            <a:spcBef>
              <a:spcPct val="0"/>
            </a:spcBef>
            <a:spcAft>
              <a:spcPts val="0"/>
            </a:spcAft>
            <a:buNone/>
          </a:pPr>
          <a:r>
            <a:rPr lang="en-US" sz="1200" kern="1200" dirty="0"/>
            <a:t>Building confidence in securing value of areas</a:t>
          </a:r>
        </a:p>
      </dsp:txBody>
      <dsp:txXfrm>
        <a:off x="2668230" y="2363470"/>
        <a:ext cx="1501347" cy="748859"/>
      </dsp:txXfrm>
    </dsp:sp>
    <dsp:sp modelId="{05BF14F9-F028-4762-8012-E396E95B8E0E}">
      <dsp:nvSpPr>
        <dsp:cNvPr id="0" name=""/>
        <dsp:cNvSpPr/>
      </dsp:nvSpPr>
      <dsp:spPr>
        <a:xfrm>
          <a:off x="874153" y="955"/>
          <a:ext cx="3168788" cy="3168788"/>
        </a:xfrm>
        <a:custGeom>
          <a:avLst/>
          <a:gdLst/>
          <a:ahLst/>
          <a:cxnLst/>
          <a:rect l="0" t="0" r="0" b="0"/>
          <a:pathLst>
            <a:path>
              <a:moveTo>
                <a:pt x="1723513" y="3162668"/>
              </a:moveTo>
              <a:arcTo wR="1584394" hR="1584394" stAng="5097756" swAng="604643"/>
            </a:path>
          </a:pathLst>
        </a:custGeom>
        <a:noFill/>
        <a:ln w="28575" cap="flat" cmpd="sng" algn="ctr">
          <a:solidFill>
            <a:srgbClr val="4E4E4E"/>
          </a:solidFill>
          <a:prstDash val="solid"/>
          <a:miter lim="800000"/>
          <a:tailEnd type="arrow"/>
        </a:ln>
        <a:effectLst/>
      </dsp:spPr>
      <dsp:style>
        <a:lnRef idx="1">
          <a:scrgbClr r="0" g="0" b="0"/>
        </a:lnRef>
        <a:fillRef idx="0">
          <a:scrgbClr r="0" g="0" b="0"/>
        </a:fillRef>
        <a:effectRef idx="0">
          <a:scrgbClr r="0" g="0" b="0"/>
        </a:effectRef>
        <a:fontRef idx="minor"/>
      </dsp:style>
    </dsp:sp>
    <dsp:sp modelId="{C00F8400-A553-41A4-A312-EF0F19385B93}">
      <dsp:nvSpPr>
        <dsp:cNvPr id="0" name=""/>
        <dsp:cNvSpPr/>
      </dsp:nvSpPr>
      <dsp:spPr>
        <a:xfrm>
          <a:off x="765166" y="2322949"/>
          <a:ext cx="1582369" cy="829881"/>
        </a:xfrm>
        <a:prstGeom prst="round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80000"/>
            </a:lnSpc>
            <a:spcBef>
              <a:spcPct val="0"/>
            </a:spcBef>
            <a:spcAft>
              <a:spcPts val="0"/>
            </a:spcAft>
            <a:buNone/>
          </a:pPr>
          <a:r>
            <a:rPr lang="en-US" sz="1200" kern="1200" dirty="0"/>
            <a:t>Private sector willing to invest in both private properties and public spaces</a:t>
          </a:r>
        </a:p>
      </dsp:txBody>
      <dsp:txXfrm>
        <a:off x="805677" y="2363460"/>
        <a:ext cx="1501347" cy="748859"/>
      </dsp:txXfrm>
    </dsp:sp>
    <dsp:sp modelId="{ADFC0750-23E5-41C5-AAD3-3AD2A3AF514C}">
      <dsp:nvSpPr>
        <dsp:cNvPr id="0" name=""/>
        <dsp:cNvSpPr/>
      </dsp:nvSpPr>
      <dsp:spPr>
        <a:xfrm>
          <a:off x="718459" y="-514966"/>
          <a:ext cx="3168788" cy="3168788"/>
        </a:xfrm>
        <a:custGeom>
          <a:avLst/>
          <a:gdLst/>
          <a:ahLst/>
          <a:cxnLst/>
          <a:rect l="0" t="0" r="0" b="0"/>
          <a:pathLst>
            <a:path>
              <a:moveTo>
                <a:pt x="515273" y="2753704"/>
              </a:moveTo>
              <a:arcTo wR="1584394" hR="1584394" stAng="7946233" swAng="862042"/>
            </a:path>
          </a:pathLst>
        </a:custGeom>
        <a:noFill/>
        <a:ln w="28575" cap="flat" cmpd="sng" algn="ctr">
          <a:solidFill>
            <a:srgbClr val="4E4E4E"/>
          </a:solidFill>
          <a:prstDash val="solid"/>
          <a:miter lim="800000"/>
          <a:tailEnd type="arrow"/>
        </a:ln>
        <a:effectLst/>
      </dsp:spPr>
      <dsp:style>
        <a:lnRef idx="1">
          <a:scrgbClr r="0" g="0" b="0"/>
        </a:lnRef>
        <a:fillRef idx="0">
          <a:scrgbClr r="0" g="0" b="0"/>
        </a:fillRef>
        <a:effectRef idx="0">
          <a:scrgbClr r="0" g="0" b="0"/>
        </a:effectRef>
        <a:fontRef idx="minor"/>
      </dsp:style>
    </dsp:sp>
    <dsp:sp modelId="{AD0D0F57-E0EA-41D8-845E-6924C390E4A2}">
      <dsp:nvSpPr>
        <dsp:cNvPr id="0" name=""/>
        <dsp:cNvSpPr/>
      </dsp:nvSpPr>
      <dsp:spPr>
        <a:xfrm>
          <a:off x="189560" y="1128681"/>
          <a:ext cx="1582369" cy="695865"/>
        </a:xfrm>
        <a:prstGeom prst="roundRect">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80000"/>
            </a:lnSpc>
            <a:spcBef>
              <a:spcPct val="0"/>
            </a:spcBef>
            <a:spcAft>
              <a:spcPts val="0"/>
            </a:spcAft>
            <a:buNone/>
          </a:pPr>
          <a:r>
            <a:rPr lang="en-US" sz="1200" kern="1200" dirty="0"/>
            <a:t>Increase in general property market and in overall functioning of area</a:t>
          </a:r>
        </a:p>
      </dsp:txBody>
      <dsp:txXfrm>
        <a:off x="223529" y="1162650"/>
        <a:ext cx="1514431" cy="627927"/>
      </dsp:txXfrm>
    </dsp:sp>
    <dsp:sp modelId="{8E9BF6C1-8FC5-47A7-86CD-67FA36DF94C9}">
      <dsp:nvSpPr>
        <dsp:cNvPr id="0" name=""/>
        <dsp:cNvSpPr/>
      </dsp:nvSpPr>
      <dsp:spPr>
        <a:xfrm>
          <a:off x="848478" y="462272"/>
          <a:ext cx="3168788" cy="3168788"/>
        </a:xfrm>
        <a:custGeom>
          <a:avLst/>
          <a:gdLst/>
          <a:ahLst/>
          <a:cxnLst/>
          <a:rect l="0" t="0" r="0" b="0"/>
          <a:pathLst>
            <a:path>
              <a:moveTo>
                <a:pt x="383882" y="550432"/>
              </a:moveTo>
              <a:arcTo wR="1584394" hR="1584394" stAng="13244235" swAng="974078"/>
            </a:path>
          </a:pathLst>
        </a:custGeom>
        <a:noFill/>
        <a:ln w="28575" cap="flat" cmpd="sng" algn="ctr">
          <a:solidFill>
            <a:srgbClr val="4E4E4E"/>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69B32-47CE-479D-BE36-CA80AA4AD530}">
      <dsp:nvSpPr>
        <dsp:cNvPr id="0" name=""/>
        <dsp:cNvSpPr/>
      </dsp:nvSpPr>
      <dsp:spPr>
        <a:xfrm>
          <a:off x="1154956" y="216159"/>
          <a:ext cx="2793446" cy="2793446"/>
        </a:xfrm>
        <a:prstGeom prst="pie">
          <a:avLst>
            <a:gd name="adj1" fmla="val 16200000"/>
            <a:gd name="adj2" fmla="val 180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80000"/>
            </a:lnSpc>
            <a:spcBef>
              <a:spcPct val="0"/>
            </a:spcBef>
            <a:spcAft>
              <a:spcPts val="0"/>
            </a:spcAft>
            <a:buNone/>
          </a:pPr>
          <a:r>
            <a:rPr lang="en-US" sz="1600" b="1" kern="1200" dirty="0">
              <a:solidFill>
                <a:schemeClr val="tx1"/>
              </a:solidFill>
            </a:rPr>
            <a:t>Calculate</a:t>
          </a:r>
        </a:p>
        <a:p>
          <a:pPr marL="0" lvl="0" indent="0" algn="ctr" defTabSz="711200">
            <a:lnSpc>
              <a:spcPct val="80000"/>
            </a:lnSpc>
            <a:spcBef>
              <a:spcPct val="0"/>
            </a:spcBef>
            <a:spcAft>
              <a:spcPts val="0"/>
            </a:spcAft>
            <a:buNone/>
          </a:pPr>
          <a:r>
            <a:rPr lang="en-US" sz="1600" b="1" kern="1200" dirty="0">
              <a:solidFill>
                <a:schemeClr val="tx1"/>
              </a:solidFill>
            </a:rPr>
            <a:t>(Estimate)</a:t>
          </a:r>
          <a:endParaRPr lang="en-US" sz="1400" b="1" kern="1200" dirty="0">
            <a:solidFill>
              <a:schemeClr val="tx1"/>
            </a:solidFill>
          </a:endParaRPr>
        </a:p>
      </dsp:txBody>
      <dsp:txXfrm>
        <a:off x="2627169" y="808104"/>
        <a:ext cx="997659" cy="831382"/>
      </dsp:txXfrm>
    </dsp:sp>
    <dsp:sp modelId="{06428390-06AE-4632-AA63-4DCE316D1A80}">
      <dsp:nvSpPr>
        <dsp:cNvPr id="0" name=""/>
        <dsp:cNvSpPr/>
      </dsp:nvSpPr>
      <dsp:spPr>
        <a:xfrm>
          <a:off x="1097424" y="315925"/>
          <a:ext cx="2793446" cy="2793446"/>
        </a:xfrm>
        <a:prstGeom prst="pie">
          <a:avLst>
            <a:gd name="adj1" fmla="val 1800000"/>
            <a:gd name="adj2" fmla="val 900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Capture</a:t>
          </a:r>
        </a:p>
      </dsp:txBody>
      <dsp:txXfrm>
        <a:off x="1762531" y="2128339"/>
        <a:ext cx="1496488" cy="731616"/>
      </dsp:txXfrm>
    </dsp:sp>
    <dsp:sp modelId="{08E89640-050C-492F-B525-2CE6E1B72EF7}">
      <dsp:nvSpPr>
        <dsp:cNvPr id="0" name=""/>
        <dsp:cNvSpPr/>
      </dsp:nvSpPr>
      <dsp:spPr>
        <a:xfrm>
          <a:off x="1039893" y="216159"/>
          <a:ext cx="2793446" cy="2793446"/>
        </a:xfrm>
        <a:prstGeom prst="pie">
          <a:avLst>
            <a:gd name="adj1" fmla="val 9000000"/>
            <a:gd name="adj2" fmla="val 1620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Create</a:t>
          </a:r>
        </a:p>
      </dsp:txBody>
      <dsp:txXfrm>
        <a:off x="1363467" y="808104"/>
        <a:ext cx="997659" cy="831382"/>
      </dsp:txXfrm>
    </dsp:sp>
    <dsp:sp modelId="{2D7A868A-2DAB-4FA1-9A86-5864D648C38B}">
      <dsp:nvSpPr>
        <dsp:cNvPr id="0" name=""/>
        <dsp:cNvSpPr/>
      </dsp:nvSpPr>
      <dsp:spPr>
        <a:xfrm>
          <a:off x="982259" y="43231"/>
          <a:ext cx="3139301" cy="313930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9D1077-8083-4535-A0F2-A2431CFF4525}">
      <dsp:nvSpPr>
        <dsp:cNvPr id="0" name=""/>
        <dsp:cNvSpPr/>
      </dsp:nvSpPr>
      <dsp:spPr>
        <a:xfrm>
          <a:off x="924497" y="142821"/>
          <a:ext cx="3139301" cy="313930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73C70F-443B-4F9D-8EA7-D21336D8004B}">
      <dsp:nvSpPr>
        <dsp:cNvPr id="0" name=""/>
        <dsp:cNvSpPr/>
      </dsp:nvSpPr>
      <dsp:spPr>
        <a:xfrm>
          <a:off x="866735" y="43231"/>
          <a:ext cx="3139301" cy="313930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7AEC-01CF-48DF-828A-4B7E46894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3EEF3C-0793-4E06-8318-5A5213E20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5152D2-C0FB-4EF3-A4CA-335BA29C84AD}"/>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44CA5206-B5B6-429D-A548-CACE5BC89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66F29-73A3-4225-B3A3-1A4E3B49046C}"/>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22576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AA2E-2944-4DFB-9892-15B83FE25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4E7C4-36FD-4FEA-8647-A74366E704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80166-CA1A-4C29-9E01-4F72A0D15549}"/>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301A93B4-B9CB-4B69-811E-BC6A3247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DEBA6-9CBF-40A6-B7F6-4A6766DDF6A0}"/>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63405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8F8C0-3393-40FD-8CBC-A1E08E8F27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29E131-9594-46B5-A0EF-8DB1275EC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15D33-B7E1-413E-BCBF-9AEEA5E417C7}"/>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EC505AA8-052B-4EF5-970B-C11C1A07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407B7-D68B-4DA0-94E9-EA402F4FB71F}"/>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20862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CC1B-A8DF-4E06-BA7F-D1A6B0ADD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FF9FC-29B7-40F1-9B3F-6E1B6C225C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06B7E-F466-497B-8192-8FD10D1DBC21}"/>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4D0A5170-B34B-4AA1-BDF4-E40B6F01D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F90A6-3A27-48F2-BAE2-8F31121F13B8}"/>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288770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D680-A728-43BC-B8AC-979467236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07FC3B-D54B-4B4F-B6B0-1A95EAF9C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78DFDC-57E5-4F93-A221-40CCFA56AE2E}"/>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04B0052B-3616-4639-B1F1-21BA527C2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61D2-C2FB-46D1-A288-D74F6D6A7CBB}"/>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36020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094E-E927-4037-97CD-EA10DD81D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DCA96-425A-476F-911F-1A6D8DC85C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1A482A-B11B-47D9-B552-D87836B0B1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36C0A-12DD-4504-B0FC-F01438F7A230}"/>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6" name="Footer Placeholder 5">
            <a:extLst>
              <a:ext uri="{FF2B5EF4-FFF2-40B4-BE49-F238E27FC236}">
                <a16:creationId xmlns:a16="http://schemas.microsoft.com/office/drawing/2014/main" id="{C26733DC-D59D-408C-A47A-83B696754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C23A8-0CFD-437D-A39A-2D76C8A14741}"/>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12435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9541-0EC9-49E2-9BC7-C8098F89A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0EC16-9C18-4B1F-9D5A-8DDACA468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763662-6A3E-4C60-BB19-D0829F6CDA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E6B69-B4FD-4E8F-8D52-973C564E8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63B2A7-7387-4AF4-9D81-A2ACB0FAA6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C7E12B-E712-4489-A50C-FAA71E04F326}"/>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8" name="Footer Placeholder 7">
            <a:extLst>
              <a:ext uri="{FF2B5EF4-FFF2-40B4-BE49-F238E27FC236}">
                <a16:creationId xmlns:a16="http://schemas.microsoft.com/office/drawing/2014/main" id="{274A60E8-38F0-471C-9297-4664C8B19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2BCD46-B4CB-4F30-98C8-0BB9919F21B9}"/>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116516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E2AE-213B-4DEF-85E0-CB37CE23D0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184C6-073F-48FB-A065-8F9B7D71D8D5}"/>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4" name="Footer Placeholder 3">
            <a:extLst>
              <a:ext uri="{FF2B5EF4-FFF2-40B4-BE49-F238E27FC236}">
                <a16:creationId xmlns:a16="http://schemas.microsoft.com/office/drawing/2014/main" id="{BB39AEB3-5523-46A4-BC5C-7D3759F6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A90A1-31EC-4CD6-9DD3-49F26A9579F2}"/>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353113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070BF-A89F-48EC-B32C-BB7EB77FDEC3}"/>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3" name="Footer Placeholder 2">
            <a:extLst>
              <a:ext uri="{FF2B5EF4-FFF2-40B4-BE49-F238E27FC236}">
                <a16:creationId xmlns:a16="http://schemas.microsoft.com/office/drawing/2014/main" id="{B00EEA31-C6C0-4DDA-92CA-94507B9BC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41DAEA-3DF7-47EB-9040-060D0E4455B6}"/>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3278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481F-27C3-4DA4-A01E-9B1A3DA4B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1F588-D398-4230-8650-1DE9CE2E8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17389-5F9B-4223-8695-29AE81A2D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0345B-C611-4588-9A4B-9F527C4A64BC}"/>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6" name="Footer Placeholder 5">
            <a:extLst>
              <a:ext uri="{FF2B5EF4-FFF2-40B4-BE49-F238E27FC236}">
                <a16:creationId xmlns:a16="http://schemas.microsoft.com/office/drawing/2014/main" id="{6C7347B8-90FB-47A8-9C53-49C6ECB26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8F875-04D7-4160-9B6D-F657603EFC17}"/>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258375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CCF2-023A-4F3D-A60D-80BE599E5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46B60B-42B1-4B06-B658-2A5918CA8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484BF-CCC8-492C-8742-566E7FAF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07513D-4BA3-4143-82B0-9A144A6109E7}"/>
              </a:ext>
            </a:extLst>
          </p:cNvPr>
          <p:cNvSpPr>
            <a:spLocks noGrp="1"/>
          </p:cNvSpPr>
          <p:nvPr>
            <p:ph type="dt" sz="half" idx="10"/>
          </p:nvPr>
        </p:nvSpPr>
        <p:spPr/>
        <p:txBody>
          <a:bodyPr/>
          <a:lstStyle/>
          <a:p>
            <a:fld id="{FFFF6326-B9F0-49C9-8E04-3082397E6451}" type="datetimeFigureOut">
              <a:rPr lang="en-US" smtClean="0"/>
              <a:t>25-Sep-19</a:t>
            </a:fld>
            <a:endParaRPr lang="en-US"/>
          </a:p>
        </p:txBody>
      </p:sp>
      <p:sp>
        <p:nvSpPr>
          <p:cNvPr id="6" name="Footer Placeholder 5">
            <a:extLst>
              <a:ext uri="{FF2B5EF4-FFF2-40B4-BE49-F238E27FC236}">
                <a16:creationId xmlns:a16="http://schemas.microsoft.com/office/drawing/2014/main" id="{2356329F-8435-4090-9CBA-D25DE5062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08B67-8993-493D-BE30-E80A0BC15B47}"/>
              </a:ext>
            </a:extLst>
          </p:cNvPr>
          <p:cNvSpPr>
            <a:spLocks noGrp="1"/>
          </p:cNvSpPr>
          <p:nvPr>
            <p:ph type="sldNum" sz="quarter" idx="12"/>
          </p:nvPr>
        </p:nvSpPr>
        <p:spPr/>
        <p:txBody>
          <a:bodyPr/>
          <a:lstStyle/>
          <a:p>
            <a:fld id="{434BA4A3-4D0D-4E93-BDCD-88A185831BE9}" type="slidenum">
              <a:rPr lang="en-US" smtClean="0"/>
              <a:t>‹#›</a:t>
            </a:fld>
            <a:endParaRPr lang="en-US"/>
          </a:p>
        </p:txBody>
      </p:sp>
    </p:spTree>
    <p:extLst>
      <p:ext uri="{BB962C8B-B14F-4D97-AF65-F5344CB8AC3E}">
        <p14:creationId xmlns:p14="http://schemas.microsoft.com/office/powerpoint/2010/main" val="206141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140AC-03AE-471B-B7F7-1FBD5189D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8E3F2B-53D4-4011-9B58-A1A5849C1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6548C-C0D1-46FB-918A-7B48BA2C6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F6326-B9F0-49C9-8E04-3082397E6451}" type="datetimeFigureOut">
              <a:rPr lang="en-US" smtClean="0"/>
              <a:t>25-Sep-19</a:t>
            </a:fld>
            <a:endParaRPr lang="en-US"/>
          </a:p>
        </p:txBody>
      </p:sp>
      <p:sp>
        <p:nvSpPr>
          <p:cNvPr id="5" name="Footer Placeholder 4">
            <a:extLst>
              <a:ext uri="{FF2B5EF4-FFF2-40B4-BE49-F238E27FC236}">
                <a16:creationId xmlns:a16="http://schemas.microsoft.com/office/drawing/2014/main" id="{7071C361-3692-4793-B59A-B6C2228E8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8A8E5D-BEAE-4F26-81EA-B233709D8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BA4A3-4D0D-4E93-BDCD-88A185831BE9}" type="slidenum">
              <a:rPr lang="en-US" smtClean="0"/>
              <a:t>‹#›</a:t>
            </a:fld>
            <a:endParaRPr lang="en-US"/>
          </a:p>
        </p:txBody>
      </p:sp>
    </p:spTree>
    <p:extLst>
      <p:ext uri="{BB962C8B-B14F-4D97-AF65-F5344CB8AC3E}">
        <p14:creationId xmlns:p14="http://schemas.microsoft.com/office/powerpoint/2010/main" val="268871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emf"/><Relationship Id="rId7" Type="http://schemas.openxmlformats.org/officeDocument/2006/relationships/diagramQuickStyle" Target="../diagrams/quickStyle1.xml"/><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581E-5130-4F57-996B-2CC574C34B84}"/>
              </a:ext>
            </a:extLst>
          </p:cNvPr>
          <p:cNvSpPr>
            <a:spLocks noGrp="1"/>
          </p:cNvSpPr>
          <p:nvPr>
            <p:ph type="ctrTitle"/>
          </p:nvPr>
        </p:nvSpPr>
        <p:spPr>
          <a:xfrm>
            <a:off x="1533625" y="2156059"/>
            <a:ext cx="9144000" cy="1719664"/>
          </a:xfrm>
        </p:spPr>
        <p:txBody>
          <a:bodyPr/>
          <a:lstStyle/>
          <a:p>
            <a:r>
              <a:rPr lang="en-US" b="1" dirty="0"/>
              <a:t>Urban Regeneration</a:t>
            </a:r>
          </a:p>
        </p:txBody>
      </p:sp>
      <p:sp>
        <p:nvSpPr>
          <p:cNvPr id="3" name="Subtitle 2">
            <a:extLst>
              <a:ext uri="{FF2B5EF4-FFF2-40B4-BE49-F238E27FC236}">
                <a16:creationId xmlns:a16="http://schemas.microsoft.com/office/drawing/2014/main" id="{746813E5-7CA9-4E68-8E8B-72D5A21FC2F6}"/>
              </a:ext>
            </a:extLst>
          </p:cNvPr>
          <p:cNvSpPr>
            <a:spLocks noGrp="1"/>
          </p:cNvSpPr>
          <p:nvPr>
            <p:ph type="subTitle" idx="1"/>
          </p:nvPr>
        </p:nvSpPr>
        <p:spPr>
          <a:xfrm>
            <a:off x="1524000" y="4081112"/>
            <a:ext cx="9144000" cy="1176688"/>
          </a:xfrm>
        </p:spPr>
        <p:txBody>
          <a:bodyPr>
            <a:normAutofit/>
          </a:bodyPr>
          <a:lstStyle/>
          <a:p>
            <a:r>
              <a:rPr lang="en-US" sz="2800" dirty="0"/>
              <a:t>A Case for Indonesia</a:t>
            </a:r>
          </a:p>
        </p:txBody>
      </p:sp>
      <p:grpSp>
        <p:nvGrpSpPr>
          <p:cNvPr id="4" name="Group 3">
            <a:extLst>
              <a:ext uri="{FF2B5EF4-FFF2-40B4-BE49-F238E27FC236}">
                <a16:creationId xmlns:a16="http://schemas.microsoft.com/office/drawing/2014/main" id="{AD3E4BAB-C906-4938-B17C-29A317BB4177}"/>
              </a:ext>
            </a:extLst>
          </p:cNvPr>
          <p:cNvGrpSpPr/>
          <p:nvPr/>
        </p:nvGrpSpPr>
        <p:grpSpPr>
          <a:xfrm>
            <a:off x="0" y="3918673"/>
            <a:ext cx="12194118" cy="102994"/>
            <a:chOff x="0" y="3918673"/>
            <a:chExt cx="12194118" cy="102994"/>
          </a:xfrm>
        </p:grpSpPr>
        <p:sp>
          <p:nvSpPr>
            <p:cNvPr id="5" name="Rectangle 4">
              <a:extLst>
                <a:ext uri="{FF2B5EF4-FFF2-40B4-BE49-F238E27FC236}">
                  <a16:creationId xmlns:a16="http://schemas.microsoft.com/office/drawing/2014/main" id="{8CE7D8F0-67D9-4E1E-A1AB-3F5AF7926461}"/>
                </a:ext>
              </a:extLst>
            </p:cNvPr>
            <p:cNvSpPr/>
            <p:nvPr/>
          </p:nvSpPr>
          <p:spPr>
            <a:xfrm>
              <a:off x="0" y="3918673"/>
              <a:ext cx="9084733" cy="102993"/>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BEDCB3-5838-477E-AF20-602E68DB8124}"/>
                </a:ext>
              </a:extLst>
            </p:cNvPr>
            <p:cNvSpPr/>
            <p:nvPr/>
          </p:nvSpPr>
          <p:spPr>
            <a:xfrm>
              <a:off x="9057216" y="3918673"/>
              <a:ext cx="1566333" cy="102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5B5245-666C-427B-A34C-1E6F4EBA075E}"/>
                </a:ext>
              </a:extLst>
            </p:cNvPr>
            <p:cNvSpPr/>
            <p:nvPr/>
          </p:nvSpPr>
          <p:spPr>
            <a:xfrm>
              <a:off x="10627785" y="3918673"/>
              <a:ext cx="1566333" cy="10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746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The Tools for Urban Regeneration</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10</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319446"/>
          </a:xfrm>
          <a:prstGeom prst="rect">
            <a:avLst/>
          </a:prstGeom>
          <a:noFill/>
        </p:spPr>
        <p:txBody>
          <a:bodyPr wrap="square" rtlCol="0">
            <a:spAutoFit/>
          </a:bodyPr>
          <a:lstStyle/>
          <a:p>
            <a:pPr>
              <a:lnSpc>
                <a:spcPct val="80000"/>
              </a:lnSpc>
              <a:spcAft>
                <a:spcPts val="600"/>
              </a:spcAft>
            </a:pPr>
            <a:r>
              <a:rPr lang="en-US" dirty="0"/>
              <a:t>There are four distinct phases for the process of UR: scoping, planning, financing, and implementation. </a:t>
            </a:r>
            <a:endParaRPr lang="en-US" b="1" dirty="0"/>
          </a:p>
        </p:txBody>
      </p:sp>
      <p:grpSp>
        <p:nvGrpSpPr>
          <p:cNvPr id="1036" name="Group 1035">
            <a:extLst>
              <a:ext uri="{FF2B5EF4-FFF2-40B4-BE49-F238E27FC236}">
                <a16:creationId xmlns:a16="http://schemas.microsoft.com/office/drawing/2014/main" id="{37B877AB-E36C-400B-85A6-B6AE5E23AED5}"/>
              </a:ext>
            </a:extLst>
          </p:cNvPr>
          <p:cNvGrpSpPr/>
          <p:nvPr/>
        </p:nvGrpSpPr>
        <p:grpSpPr>
          <a:xfrm>
            <a:off x="314674" y="1991252"/>
            <a:ext cx="11446239" cy="3948785"/>
            <a:chOff x="314674" y="1991252"/>
            <a:chExt cx="11446239" cy="3948785"/>
          </a:xfrm>
        </p:grpSpPr>
        <p:grpSp>
          <p:nvGrpSpPr>
            <p:cNvPr id="1029" name="Group 1028">
              <a:extLst>
                <a:ext uri="{FF2B5EF4-FFF2-40B4-BE49-F238E27FC236}">
                  <a16:creationId xmlns:a16="http://schemas.microsoft.com/office/drawing/2014/main" id="{D50FB4C7-6D91-4696-9418-09CD3E51EBF7}"/>
                </a:ext>
              </a:extLst>
            </p:cNvPr>
            <p:cNvGrpSpPr/>
            <p:nvPr/>
          </p:nvGrpSpPr>
          <p:grpSpPr>
            <a:xfrm>
              <a:off x="314674" y="2062960"/>
              <a:ext cx="3749090" cy="2000150"/>
              <a:chOff x="315832" y="4160020"/>
              <a:chExt cx="3749090" cy="2000150"/>
            </a:xfrm>
          </p:grpSpPr>
          <p:sp>
            <p:nvSpPr>
              <p:cNvPr id="49" name="Rectangle: Rounded Corners 48">
                <a:extLst>
                  <a:ext uri="{FF2B5EF4-FFF2-40B4-BE49-F238E27FC236}">
                    <a16:creationId xmlns:a16="http://schemas.microsoft.com/office/drawing/2014/main" id="{7E05DDBD-2997-4381-873D-0EC0DD5A16AA}"/>
                  </a:ext>
                </a:extLst>
              </p:cNvPr>
              <p:cNvSpPr/>
              <p:nvPr/>
            </p:nvSpPr>
            <p:spPr>
              <a:xfrm>
                <a:off x="315832" y="4160020"/>
                <a:ext cx="3749090" cy="2000150"/>
              </a:xfrm>
              <a:prstGeom prst="roundRect">
                <a:avLst>
                  <a:gd name="adj" fmla="val 40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b="1" dirty="0"/>
                  <a:t>IMPLEMENTATION</a:t>
                </a:r>
              </a:p>
              <a:p>
                <a:pPr algn="just">
                  <a:lnSpc>
                    <a:spcPct val="80000"/>
                  </a:lnSpc>
                </a:pPr>
                <a:r>
                  <a:rPr lang="en-US" sz="1400" dirty="0"/>
                  <a:t>Requires leadership, risk management, viable market conditions, sustainable operating model</a:t>
                </a:r>
              </a:p>
            </p:txBody>
          </p:sp>
          <p:sp>
            <p:nvSpPr>
              <p:cNvPr id="57" name="Rectangle 56">
                <a:extLst>
                  <a:ext uri="{FF2B5EF4-FFF2-40B4-BE49-F238E27FC236}">
                    <a16:creationId xmlns:a16="http://schemas.microsoft.com/office/drawing/2014/main" id="{A5E3B963-1859-4B9D-AF98-F7635E277CEA}"/>
                  </a:ext>
                </a:extLst>
              </p:cNvPr>
              <p:cNvSpPr/>
              <p:nvPr/>
            </p:nvSpPr>
            <p:spPr>
              <a:xfrm>
                <a:off x="452965" y="5008612"/>
                <a:ext cx="1687670" cy="45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b="1" dirty="0">
                    <a:solidFill>
                      <a:schemeClr val="tx1"/>
                    </a:solidFill>
                  </a:rPr>
                  <a:t>Strong Political Leadership</a:t>
                </a:r>
              </a:p>
            </p:txBody>
          </p:sp>
          <p:sp>
            <p:nvSpPr>
              <p:cNvPr id="58" name="Rectangle 57">
                <a:extLst>
                  <a:ext uri="{FF2B5EF4-FFF2-40B4-BE49-F238E27FC236}">
                    <a16:creationId xmlns:a16="http://schemas.microsoft.com/office/drawing/2014/main" id="{03ECDB7D-D415-45F0-B48B-5C60604CE912}"/>
                  </a:ext>
                </a:extLst>
              </p:cNvPr>
              <p:cNvSpPr/>
              <p:nvPr/>
            </p:nvSpPr>
            <p:spPr>
              <a:xfrm>
                <a:off x="2233802" y="5007008"/>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Project Chasing</a:t>
                </a:r>
              </a:p>
            </p:txBody>
          </p:sp>
          <p:sp>
            <p:nvSpPr>
              <p:cNvPr id="59" name="Rectangle 58">
                <a:extLst>
                  <a:ext uri="{FF2B5EF4-FFF2-40B4-BE49-F238E27FC236}">
                    <a16:creationId xmlns:a16="http://schemas.microsoft.com/office/drawing/2014/main" id="{6BE8D6DB-9408-4FE6-8592-72877F5A69EF}"/>
                  </a:ext>
                </a:extLst>
              </p:cNvPr>
              <p:cNvSpPr/>
              <p:nvPr/>
            </p:nvSpPr>
            <p:spPr>
              <a:xfrm>
                <a:off x="451361" y="5542649"/>
                <a:ext cx="1687670" cy="455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b="1" dirty="0">
                    <a:solidFill>
                      <a:schemeClr val="tx1"/>
                    </a:solidFill>
                  </a:rPr>
                  <a:t>Public &amp; Private Sector Roles &amp; Relationships</a:t>
                </a:r>
              </a:p>
            </p:txBody>
          </p:sp>
          <p:sp>
            <p:nvSpPr>
              <p:cNvPr id="60" name="Rectangle 59">
                <a:extLst>
                  <a:ext uri="{FF2B5EF4-FFF2-40B4-BE49-F238E27FC236}">
                    <a16:creationId xmlns:a16="http://schemas.microsoft.com/office/drawing/2014/main" id="{9F5460A9-3071-4484-9625-B1F9D1957F36}"/>
                  </a:ext>
                </a:extLst>
              </p:cNvPr>
              <p:cNvSpPr/>
              <p:nvPr/>
            </p:nvSpPr>
            <p:spPr>
              <a:xfrm>
                <a:off x="2232396" y="5304579"/>
                <a:ext cx="1687670" cy="384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b="1" dirty="0">
                    <a:solidFill>
                      <a:schemeClr val="tx1"/>
                    </a:solidFill>
                  </a:rPr>
                  <a:t>Long-Term Institutional Arrangements</a:t>
                </a:r>
              </a:p>
            </p:txBody>
          </p:sp>
          <p:sp>
            <p:nvSpPr>
              <p:cNvPr id="61" name="Rectangle 60">
                <a:extLst>
                  <a:ext uri="{FF2B5EF4-FFF2-40B4-BE49-F238E27FC236}">
                    <a16:creationId xmlns:a16="http://schemas.microsoft.com/office/drawing/2014/main" id="{A3F975BD-74BB-484B-9E13-872EAADB8EA3}"/>
                  </a:ext>
                </a:extLst>
              </p:cNvPr>
              <p:cNvSpPr/>
              <p:nvPr/>
            </p:nvSpPr>
            <p:spPr>
              <a:xfrm>
                <a:off x="2231800" y="5749128"/>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Managing Risk</a:t>
                </a:r>
              </a:p>
            </p:txBody>
          </p:sp>
        </p:grpSp>
        <p:sp>
          <p:nvSpPr>
            <p:cNvPr id="34" name="TextBox 33">
              <a:extLst>
                <a:ext uri="{FF2B5EF4-FFF2-40B4-BE49-F238E27FC236}">
                  <a16:creationId xmlns:a16="http://schemas.microsoft.com/office/drawing/2014/main" id="{F597A248-36EF-48CD-BBA7-968C10B0C3C0}"/>
                </a:ext>
              </a:extLst>
            </p:cNvPr>
            <p:cNvSpPr txBox="1"/>
            <p:nvPr/>
          </p:nvSpPr>
          <p:spPr>
            <a:xfrm>
              <a:off x="4506495" y="1991252"/>
              <a:ext cx="2930645" cy="690638"/>
            </a:xfrm>
            <a:prstGeom prst="rect">
              <a:avLst/>
            </a:prstGeom>
            <a:noFill/>
          </p:spPr>
          <p:txBody>
            <a:bodyPr wrap="square" rtlCol="0">
              <a:spAutoFit/>
            </a:bodyPr>
            <a:lstStyle/>
            <a:p>
              <a:pPr algn="ctr">
                <a:lnSpc>
                  <a:spcPct val="80000"/>
                </a:lnSpc>
              </a:pPr>
              <a:r>
                <a:rPr lang="en-US" sz="2400" b="1" dirty="0"/>
                <a:t>TOOLS FOR URBAN REGENERATION</a:t>
              </a:r>
              <a:endParaRPr lang="en-US" dirty="0"/>
            </a:p>
          </p:txBody>
        </p:sp>
        <p:grpSp>
          <p:nvGrpSpPr>
            <p:cNvPr id="1032" name="Group 1031">
              <a:extLst>
                <a:ext uri="{FF2B5EF4-FFF2-40B4-BE49-F238E27FC236}">
                  <a16:creationId xmlns:a16="http://schemas.microsoft.com/office/drawing/2014/main" id="{154D6F8F-8166-4090-9AFF-1F57956DDD11}"/>
                </a:ext>
              </a:extLst>
            </p:cNvPr>
            <p:cNvGrpSpPr/>
            <p:nvPr/>
          </p:nvGrpSpPr>
          <p:grpSpPr>
            <a:xfrm>
              <a:off x="8011823" y="2054515"/>
              <a:ext cx="3749090" cy="1623583"/>
              <a:chOff x="8003356" y="2274649"/>
              <a:chExt cx="3749090" cy="1623583"/>
            </a:xfrm>
          </p:grpSpPr>
          <p:sp>
            <p:nvSpPr>
              <p:cNvPr id="26" name="Rectangle: Rounded Corners 25">
                <a:extLst>
                  <a:ext uri="{FF2B5EF4-FFF2-40B4-BE49-F238E27FC236}">
                    <a16:creationId xmlns:a16="http://schemas.microsoft.com/office/drawing/2014/main" id="{BBFB6584-B477-411A-9221-7EDD43EDCB1F}"/>
                  </a:ext>
                </a:extLst>
              </p:cNvPr>
              <p:cNvSpPr/>
              <p:nvPr/>
            </p:nvSpPr>
            <p:spPr>
              <a:xfrm>
                <a:off x="8003356" y="2274649"/>
                <a:ext cx="3749090" cy="1623583"/>
              </a:xfrm>
              <a:prstGeom prst="roundRect">
                <a:avLst>
                  <a:gd name="adj" fmla="val 407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b="1" dirty="0"/>
                  <a:t>SCOPING</a:t>
                </a:r>
              </a:p>
              <a:p>
                <a:pPr algn="just">
                  <a:lnSpc>
                    <a:spcPct val="80000"/>
                  </a:lnSpc>
                </a:pPr>
                <a:r>
                  <a:rPr lang="en-US" sz="1400" dirty="0"/>
                  <a:t>Generate vision, conduct strategic assessment of opportunity, engage stakeholders</a:t>
                </a:r>
              </a:p>
            </p:txBody>
          </p:sp>
          <p:sp>
            <p:nvSpPr>
              <p:cNvPr id="33" name="Rectangle 32">
                <a:extLst>
                  <a:ext uri="{FF2B5EF4-FFF2-40B4-BE49-F238E27FC236}">
                    <a16:creationId xmlns:a16="http://schemas.microsoft.com/office/drawing/2014/main" id="{F4A488A2-DFF1-4D6A-8074-5B8DC3066085}"/>
                  </a:ext>
                </a:extLst>
              </p:cNvPr>
              <p:cNvSpPr/>
              <p:nvPr/>
            </p:nvSpPr>
            <p:spPr>
              <a:xfrm>
                <a:off x="8138807" y="3345436"/>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Micro Level</a:t>
                </a:r>
              </a:p>
            </p:txBody>
          </p:sp>
          <p:sp>
            <p:nvSpPr>
              <p:cNvPr id="39" name="Rectangle 38">
                <a:extLst>
                  <a:ext uri="{FF2B5EF4-FFF2-40B4-BE49-F238E27FC236}">
                    <a16:creationId xmlns:a16="http://schemas.microsoft.com/office/drawing/2014/main" id="{956B3F03-F39E-4837-86A6-C26AB20817C3}"/>
                  </a:ext>
                </a:extLst>
              </p:cNvPr>
              <p:cNvSpPr/>
              <p:nvPr/>
            </p:nvSpPr>
            <p:spPr>
              <a:xfrm>
                <a:off x="9952550" y="3343831"/>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Macro Level</a:t>
                </a:r>
              </a:p>
            </p:txBody>
          </p:sp>
        </p:grpSp>
        <p:grpSp>
          <p:nvGrpSpPr>
            <p:cNvPr id="1033" name="Group 1032">
              <a:extLst>
                <a:ext uri="{FF2B5EF4-FFF2-40B4-BE49-F238E27FC236}">
                  <a16:creationId xmlns:a16="http://schemas.microsoft.com/office/drawing/2014/main" id="{3B4BA17F-4760-4817-899D-C78F0834C820}"/>
                </a:ext>
              </a:extLst>
            </p:cNvPr>
            <p:cNvGrpSpPr/>
            <p:nvPr/>
          </p:nvGrpSpPr>
          <p:grpSpPr>
            <a:xfrm>
              <a:off x="8010417" y="3962284"/>
              <a:ext cx="3749090" cy="1955533"/>
              <a:chOff x="8001950" y="4182418"/>
              <a:chExt cx="3749090" cy="1955533"/>
            </a:xfrm>
          </p:grpSpPr>
          <p:sp>
            <p:nvSpPr>
              <p:cNvPr id="37" name="Rectangle: Rounded Corners 36">
                <a:extLst>
                  <a:ext uri="{FF2B5EF4-FFF2-40B4-BE49-F238E27FC236}">
                    <a16:creationId xmlns:a16="http://schemas.microsoft.com/office/drawing/2014/main" id="{FBFB63F6-6EAC-413E-AE7D-3651BCECFFFE}"/>
                  </a:ext>
                </a:extLst>
              </p:cNvPr>
              <p:cNvSpPr/>
              <p:nvPr/>
            </p:nvSpPr>
            <p:spPr>
              <a:xfrm>
                <a:off x="8001950" y="4182418"/>
                <a:ext cx="3749090" cy="1955533"/>
              </a:xfrm>
              <a:prstGeom prst="roundRect">
                <a:avLst>
                  <a:gd name="adj" fmla="val 40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b="1" dirty="0"/>
                  <a:t>PLANNING</a:t>
                </a:r>
              </a:p>
              <a:p>
                <a:pPr algn="just">
                  <a:lnSpc>
                    <a:spcPct val="80000"/>
                  </a:lnSpc>
                </a:pPr>
                <a:r>
                  <a:rPr lang="en-US" sz="1400" dirty="0"/>
                  <a:t>Create land use plan &amp; infrastructure strategy that incorporates market dynamics, maximizes connectivity, anticipates private sector investments</a:t>
                </a:r>
              </a:p>
            </p:txBody>
          </p:sp>
          <p:sp>
            <p:nvSpPr>
              <p:cNvPr id="40" name="Rectangle 39">
                <a:extLst>
                  <a:ext uri="{FF2B5EF4-FFF2-40B4-BE49-F238E27FC236}">
                    <a16:creationId xmlns:a16="http://schemas.microsoft.com/office/drawing/2014/main" id="{3AA2224D-5ED8-407E-AAE8-48D7D4FDE6B8}"/>
                  </a:ext>
                </a:extLst>
              </p:cNvPr>
              <p:cNvSpPr/>
              <p:nvPr/>
            </p:nvSpPr>
            <p:spPr>
              <a:xfrm>
                <a:off x="8182249" y="5443328"/>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Framework Plan</a:t>
                </a:r>
              </a:p>
            </p:txBody>
          </p:sp>
          <p:sp>
            <p:nvSpPr>
              <p:cNvPr id="41" name="Rectangle 40">
                <a:extLst>
                  <a:ext uri="{FF2B5EF4-FFF2-40B4-BE49-F238E27FC236}">
                    <a16:creationId xmlns:a16="http://schemas.microsoft.com/office/drawing/2014/main" id="{45C8327B-F9F0-4632-88FE-7792EDC81BD8}"/>
                  </a:ext>
                </a:extLst>
              </p:cNvPr>
              <p:cNvSpPr/>
              <p:nvPr/>
            </p:nvSpPr>
            <p:spPr>
              <a:xfrm>
                <a:off x="9962128" y="5441724"/>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Planning Process</a:t>
                </a:r>
              </a:p>
            </p:txBody>
          </p:sp>
          <p:sp>
            <p:nvSpPr>
              <p:cNvPr id="42" name="Rectangle 41">
                <a:extLst>
                  <a:ext uri="{FF2B5EF4-FFF2-40B4-BE49-F238E27FC236}">
                    <a16:creationId xmlns:a16="http://schemas.microsoft.com/office/drawing/2014/main" id="{E5C19D0C-8AA7-4512-AC14-97567258084B}"/>
                  </a:ext>
                </a:extLst>
              </p:cNvPr>
              <p:cNvSpPr/>
              <p:nvPr/>
            </p:nvSpPr>
            <p:spPr>
              <a:xfrm>
                <a:off x="8180645" y="5759160"/>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Planning Regulations</a:t>
                </a:r>
              </a:p>
            </p:txBody>
          </p:sp>
          <p:sp>
            <p:nvSpPr>
              <p:cNvPr id="43" name="Rectangle 42">
                <a:extLst>
                  <a:ext uri="{FF2B5EF4-FFF2-40B4-BE49-F238E27FC236}">
                    <a16:creationId xmlns:a16="http://schemas.microsoft.com/office/drawing/2014/main" id="{E0789A57-8353-434B-ABA6-E143042C4A16}"/>
                  </a:ext>
                </a:extLst>
              </p:cNvPr>
              <p:cNvSpPr/>
              <p:nvPr/>
            </p:nvSpPr>
            <p:spPr>
              <a:xfrm>
                <a:off x="9960524" y="5757556"/>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Implementation Plan</a:t>
                </a:r>
              </a:p>
            </p:txBody>
          </p:sp>
        </p:grpSp>
        <p:grpSp>
          <p:nvGrpSpPr>
            <p:cNvPr id="38" name="Group 37">
              <a:extLst>
                <a:ext uri="{FF2B5EF4-FFF2-40B4-BE49-F238E27FC236}">
                  <a16:creationId xmlns:a16="http://schemas.microsoft.com/office/drawing/2014/main" id="{961AFD39-F398-4CE6-8758-F6AC9E882FF1}"/>
                </a:ext>
              </a:extLst>
            </p:cNvPr>
            <p:cNvGrpSpPr/>
            <p:nvPr/>
          </p:nvGrpSpPr>
          <p:grpSpPr>
            <a:xfrm>
              <a:off x="4538960" y="2888358"/>
              <a:ext cx="2998079" cy="3046284"/>
              <a:chOff x="4146906" y="2425569"/>
              <a:chExt cx="3821211" cy="3882651"/>
            </a:xfrm>
          </p:grpSpPr>
          <p:grpSp>
            <p:nvGrpSpPr>
              <p:cNvPr id="24" name="Group 23">
                <a:extLst>
                  <a:ext uri="{FF2B5EF4-FFF2-40B4-BE49-F238E27FC236}">
                    <a16:creationId xmlns:a16="http://schemas.microsoft.com/office/drawing/2014/main" id="{7086972C-7A70-4C97-BF6A-FA8DFFE915A2}"/>
                  </a:ext>
                </a:extLst>
              </p:cNvPr>
              <p:cNvGrpSpPr/>
              <p:nvPr/>
            </p:nvGrpSpPr>
            <p:grpSpPr>
              <a:xfrm>
                <a:off x="4158116" y="2425569"/>
                <a:ext cx="3810001" cy="3882651"/>
                <a:chOff x="5064244" y="2292486"/>
                <a:chExt cx="2692115" cy="2743449"/>
              </a:xfrm>
            </p:grpSpPr>
            <p:sp>
              <p:nvSpPr>
                <p:cNvPr id="3" name="Oval 2">
                  <a:extLst>
                    <a:ext uri="{FF2B5EF4-FFF2-40B4-BE49-F238E27FC236}">
                      <a16:creationId xmlns:a16="http://schemas.microsoft.com/office/drawing/2014/main" id="{3A1EC6DE-B682-49F4-907A-2E8361F16ACC}"/>
                    </a:ext>
                  </a:extLst>
                </p:cNvPr>
                <p:cNvSpPr/>
                <p:nvPr/>
              </p:nvSpPr>
              <p:spPr>
                <a:xfrm>
                  <a:off x="6121437" y="2292486"/>
                  <a:ext cx="567890" cy="567890"/>
                </a:xfrm>
                <a:prstGeom prst="ellipse">
                  <a:avLst/>
                </a:prstGeom>
                <a:noFill/>
                <a:ln w="381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6"/>
                      </a:solidFill>
                    </a:rPr>
                    <a:t>1</a:t>
                  </a:r>
                </a:p>
              </p:txBody>
            </p:sp>
            <p:sp>
              <p:nvSpPr>
                <p:cNvPr id="13" name="Oval 12">
                  <a:extLst>
                    <a:ext uri="{FF2B5EF4-FFF2-40B4-BE49-F238E27FC236}">
                      <a16:creationId xmlns:a16="http://schemas.microsoft.com/office/drawing/2014/main" id="{ECB43B50-F00F-4D2E-8EB5-AFA2008C48C2}"/>
                    </a:ext>
                  </a:extLst>
                </p:cNvPr>
                <p:cNvSpPr/>
                <p:nvPr/>
              </p:nvSpPr>
              <p:spPr>
                <a:xfrm>
                  <a:off x="7188469" y="3299862"/>
                  <a:ext cx="567890" cy="567890"/>
                </a:xfrm>
                <a:prstGeom prst="ellipse">
                  <a:avLst/>
                </a:prstGeom>
                <a:noFill/>
                <a:ln w="381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2</a:t>
                  </a:r>
                </a:p>
              </p:txBody>
            </p:sp>
            <p:sp>
              <p:nvSpPr>
                <p:cNvPr id="15" name="Oval 14">
                  <a:extLst>
                    <a:ext uri="{FF2B5EF4-FFF2-40B4-BE49-F238E27FC236}">
                      <a16:creationId xmlns:a16="http://schemas.microsoft.com/office/drawing/2014/main" id="{069DF1EC-0273-4B95-96D1-9E53A782AEF2}"/>
                    </a:ext>
                  </a:extLst>
                </p:cNvPr>
                <p:cNvSpPr/>
                <p:nvPr/>
              </p:nvSpPr>
              <p:spPr>
                <a:xfrm>
                  <a:off x="6302895" y="4468045"/>
                  <a:ext cx="567890" cy="567890"/>
                </a:xfrm>
                <a:prstGeom prst="ellipse">
                  <a:avLst/>
                </a:prstGeom>
                <a:noFill/>
                <a:ln w="381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4"/>
                      </a:solidFill>
                    </a:rPr>
                    <a:t>3</a:t>
                  </a:r>
                </a:p>
              </p:txBody>
            </p:sp>
            <p:sp>
              <p:nvSpPr>
                <p:cNvPr id="16" name="Oval 15">
                  <a:extLst>
                    <a:ext uri="{FF2B5EF4-FFF2-40B4-BE49-F238E27FC236}">
                      <a16:creationId xmlns:a16="http://schemas.microsoft.com/office/drawing/2014/main" id="{66629E35-40D0-4314-9342-BABC57EEC03F}"/>
                    </a:ext>
                  </a:extLst>
                </p:cNvPr>
                <p:cNvSpPr/>
                <p:nvPr/>
              </p:nvSpPr>
              <p:spPr>
                <a:xfrm>
                  <a:off x="5064244" y="3781778"/>
                  <a:ext cx="567890" cy="567890"/>
                </a:xfrm>
                <a:prstGeom prst="ellipse">
                  <a:avLst/>
                </a:prstGeom>
                <a:noFill/>
                <a:ln w="381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2"/>
                      </a:solidFill>
                    </a:rPr>
                    <a:t>4</a:t>
                  </a:r>
                </a:p>
              </p:txBody>
            </p:sp>
            <p:sp>
              <p:nvSpPr>
                <p:cNvPr id="19" name="Arc 18">
                  <a:extLst>
                    <a:ext uri="{FF2B5EF4-FFF2-40B4-BE49-F238E27FC236}">
                      <a16:creationId xmlns:a16="http://schemas.microsoft.com/office/drawing/2014/main" id="{DB10A714-0782-4030-8050-801620BD3DC6}"/>
                    </a:ext>
                  </a:extLst>
                </p:cNvPr>
                <p:cNvSpPr/>
                <p:nvPr/>
              </p:nvSpPr>
              <p:spPr>
                <a:xfrm>
                  <a:off x="5292292" y="2568340"/>
                  <a:ext cx="2213811" cy="2213811"/>
                </a:xfrm>
                <a:prstGeom prst="arc">
                  <a:avLst>
                    <a:gd name="adj1" fmla="val 17126248"/>
                    <a:gd name="adj2" fmla="val 20406560"/>
                  </a:avLst>
                </a:prstGeom>
                <a:ln w="57150">
                  <a:solidFill>
                    <a:srgbClr val="4E4E4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C835CDD8-D824-416C-A435-DB9816D14605}"/>
                    </a:ext>
                  </a:extLst>
                </p:cNvPr>
                <p:cNvSpPr/>
                <p:nvPr/>
              </p:nvSpPr>
              <p:spPr>
                <a:xfrm rot="5400000">
                  <a:off x="5290689" y="2595609"/>
                  <a:ext cx="2213811" cy="2213811"/>
                </a:xfrm>
                <a:prstGeom prst="arc">
                  <a:avLst>
                    <a:gd name="adj1" fmla="val 16706688"/>
                    <a:gd name="adj2" fmla="val 20094827"/>
                  </a:avLst>
                </a:prstGeom>
                <a:ln w="57150">
                  <a:solidFill>
                    <a:srgbClr val="4E4E4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85447B55-24FF-4295-B1E3-57C441089654}"/>
                    </a:ext>
                  </a:extLst>
                </p:cNvPr>
                <p:cNvSpPr/>
                <p:nvPr/>
              </p:nvSpPr>
              <p:spPr>
                <a:xfrm rot="10800000">
                  <a:off x="5231333" y="2622880"/>
                  <a:ext cx="2213811" cy="2213811"/>
                </a:xfrm>
                <a:prstGeom prst="arc">
                  <a:avLst>
                    <a:gd name="adj1" fmla="val 16254198"/>
                    <a:gd name="adj2" fmla="val 19613922"/>
                  </a:avLst>
                </a:prstGeom>
                <a:ln w="57150">
                  <a:solidFill>
                    <a:srgbClr val="4E4E4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59BC1153-09F1-4B74-919B-FAE4505A27E3}"/>
                    </a:ext>
                  </a:extLst>
                </p:cNvPr>
                <p:cNvSpPr/>
                <p:nvPr/>
              </p:nvSpPr>
              <p:spPr>
                <a:xfrm rot="16200000">
                  <a:off x="5277854" y="2573150"/>
                  <a:ext cx="2213811" cy="2213811"/>
                </a:xfrm>
                <a:prstGeom prst="arc">
                  <a:avLst>
                    <a:gd name="adj1" fmla="val 15816592"/>
                    <a:gd name="adj2" fmla="val 18636320"/>
                  </a:avLst>
                </a:prstGeom>
                <a:ln w="57150">
                  <a:solidFill>
                    <a:srgbClr val="4E4E4E"/>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a:extLst>
                  <a:ext uri="{FF2B5EF4-FFF2-40B4-BE49-F238E27FC236}">
                    <a16:creationId xmlns:a16="http://schemas.microsoft.com/office/drawing/2014/main" id="{312AB166-D137-44AE-9B16-9A186BD9C998}"/>
                  </a:ext>
                </a:extLst>
              </p:cNvPr>
              <p:cNvSpPr txBox="1"/>
              <p:nvPr/>
            </p:nvSpPr>
            <p:spPr>
              <a:xfrm>
                <a:off x="4997834" y="3778214"/>
                <a:ext cx="2156060" cy="1190889"/>
              </a:xfrm>
              <a:prstGeom prst="rect">
                <a:avLst/>
              </a:prstGeom>
              <a:noFill/>
            </p:spPr>
            <p:txBody>
              <a:bodyPr wrap="square" rtlCol="0">
                <a:spAutoFit/>
              </a:bodyPr>
              <a:lstStyle/>
              <a:p>
                <a:pPr algn="ctr">
                  <a:lnSpc>
                    <a:spcPct val="80000"/>
                  </a:lnSpc>
                </a:pPr>
                <a:r>
                  <a:rPr lang="en-US" sz="2000" b="1" dirty="0"/>
                  <a:t>ASSETS</a:t>
                </a:r>
              </a:p>
              <a:p>
                <a:pPr algn="ctr">
                  <a:lnSpc>
                    <a:spcPct val="80000"/>
                  </a:lnSpc>
                </a:pPr>
                <a:r>
                  <a:rPr lang="en-US" sz="1600" dirty="0"/>
                  <a:t>LAND, COMMUNITY &amp; ENVIRONMENT</a:t>
                </a:r>
              </a:p>
            </p:txBody>
          </p:sp>
          <p:sp>
            <p:nvSpPr>
              <p:cNvPr id="36" name="TextBox 35">
                <a:extLst>
                  <a:ext uri="{FF2B5EF4-FFF2-40B4-BE49-F238E27FC236}">
                    <a16:creationId xmlns:a16="http://schemas.microsoft.com/office/drawing/2014/main" id="{E58D2F81-29AF-44C7-8FC4-5268884CC9AD}"/>
                  </a:ext>
                </a:extLst>
              </p:cNvPr>
              <p:cNvSpPr txBox="1"/>
              <p:nvPr/>
            </p:nvSpPr>
            <p:spPr>
              <a:xfrm rot="2449159">
                <a:off x="6718274" y="2866478"/>
                <a:ext cx="971787" cy="392278"/>
              </a:xfrm>
              <a:prstGeom prst="rect">
                <a:avLst/>
              </a:prstGeom>
              <a:noFill/>
            </p:spPr>
            <p:txBody>
              <a:bodyPr wrap="none" rtlCol="0">
                <a:spAutoFit/>
              </a:bodyPr>
              <a:lstStyle/>
              <a:p>
                <a:r>
                  <a:rPr lang="en-US" sz="1400" b="1" dirty="0">
                    <a:solidFill>
                      <a:schemeClr val="accent6"/>
                    </a:solidFill>
                  </a:rPr>
                  <a:t>Scoping</a:t>
                </a:r>
              </a:p>
            </p:txBody>
          </p:sp>
          <p:sp>
            <p:nvSpPr>
              <p:cNvPr id="46" name="TextBox 45">
                <a:extLst>
                  <a:ext uri="{FF2B5EF4-FFF2-40B4-BE49-F238E27FC236}">
                    <a16:creationId xmlns:a16="http://schemas.microsoft.com/office/drawing/2014/main" id="{1DF73F82-2FB3-4A28-B696-3264FE363960}"/>
                  </a:ext>
                </a:extLst>
              </p:cNvPr>
              <p:cNvSpPr txBox="1"/>
              <p:nvPr/>
            </p:nvSpPr>
            <p:spPr>
              <a:xfrm rot="18372478">
                <a:off x="6912802" y="5251939"/>
                <a:ext cx="1060784" cy="392278"/>
              </a:xfrm>
              <a:prstGeom prst="rect">
                <a:avLst/>
              </a:prstGeom>
              <a:noFill/>
            </p:spPr>
            <p:txBody>
              <a:bodyPr wrap="none" rtlCol="0">
                <a:spAutoFit/>
              </a:bodyPr>
              <a:lstStyle/>
              <a:p>
                <a:r>
                  <a:rPr lang="en-US" sz="1400" b="1" dirty="0">
                    <a:solidFill>
                      <a:schemeClr val="accent1"/>
                    </a:solidFill>
                  </a:rPr>
                  <a:t>Planning</a:t>
                </a:r>
              </a:p>
            </p:txBody>
          </p:sp>
          <p:sp>
            <p:nvSpPr>
              <p:cNvPr id="47" name="TextBox 46">
                <a:extLst>
                  <a:ext uri="{FF2B5EF4-FFF2-40B4-BE49-F238E27FC236}">
                    <a16:creationId xmlns:a16="http://schemas.microsoft.com/office/drawing/2014/main" id="{EFF1FB9E-0E66-4E54-98E0-C4C9F013D034}"/>
                  </a:ext>
                </a:extLst>
              </p:cNvPr>
              <p:cNvSpPr txBox="1"/>
              <p:nvPr/>
            </p:nvSpPr>
            <p:spPr>
              <a:xfrm rot="1917229">
                <a:off x="4545390" y="5760476"/>
                <a:ext cx="1138422" cy="392278"/>
              </a:xfrm>
              <a:prstGeom prst="rect">
                <a:avLst/>
              </a:prstGeom>
              <a:noFill/>
            </p:spPr>
            <p:txBody>
              <a:bodyPr wrap="none" rtlCol="0">
                <a:spAutoFit/>
              </a:bodyPr>
              <a:lstStyle/>
              <a:p>
                <a:r>
                  <a:rPr lang="en-US" sz="1400" b="1" dirty="0">
                    <a:solidFill>
                      <a:schemeClr val="accent4"/>
                    </a:solidFill>
                  </a:rPr>
                  <a:t>Financing</a:t>
                </a:r>
              </a:p>
            </p:txBody>
          </p:sp>
          <p:sp>
            <p:nvSpPr>
              <p:cNvPr id="48" name="TextBox 47">
                <a:extLst>
                  <a:ext uri="{FF2B5EF4-FFF2-40B4-BE49-F238E27FC236}">
                    <a16:creationId xmlns:a16="http://schemas.microsoft.com/office/drawing/2014/main" id="{90480FB8-4D47-4350-9D5B-70CB156DD6D1}"/>
                  </a:ext>
                </a:extLst>
              </p:cNvPr>
              <p:cNvSpPr txBox="1"/>
              <p:nvPr/>
            </p:nvSpPr>
            <p:spPr>
              <a:xfrm rot="17599182">
                <a:off x="3459358" y="3593185"/>
                <a:ext cx="1767374" cy="392278"/>
              </a:xfrm>
              <a:prstGeom prst="rect">
                <a:avLst/>
              </a:prstGeom>
              <a:noFill/>
            </p:spPr>
            <p:txBody>
              <a:bodyPr wrap="square" rtlCol="0">
                <a:spAutoFit/>
              </a:bodyPr>
              <a:lstStyle/>
              <a:p>
                <a:r>
                  <a:rPr lang="en-US" sz="1400" b="1" dirty="0">
                    <a:solidFill>
                      <a:schemeClr val="accent2"/>
                    </a:solidFill>
                  </a:rPr>
                  <a:t>Implementation</a:t>
                </a:r>
              </a:p>
            </p:txBody>
          </p:sp>
        </p:grpSp>
        <p:grpSp>
          <p:nvGrpSpPr>
            <p:cNvPr id="1031" name="Group 1030">
              <a:extLst>
                <a:ext uri="{FF2B5EF4-FFF2-40B4-BE49-F238E27FC236}">
                  <a16:creationId xmlns:a16="http://schemas.microsoft.com/office/drawing/2014/main" id="{F64FFA89-91AD-421D-A992-C2CC386482C7}"/>
                </a:ext>
              </a:extLst>
            </p:cNvPr>
            <p:cNvGrpSpPr/>
            <p:nvPr/>
          </p:nvGrpSpPr>
          <p:grpSpPr>
            <a:xfrm>
              <a:off x="322298" y="4313575"/>
              <a:ext cx="3749090" cy="1626462"/>
              <a:chOff x="323457" y="2271772"/>
              <a:chExt cx="3749090" cy="1626462"/>
            </a:xfrm>
          </p:grpSpPr>
          <p:sp>
            <p:nvSpPr>
              <p:cNvPr id="50" name="Rectangle: Rounded Corners 49">
                <a:extLst>
                  <a:ext uri="{FF2B5EF4-FFF2-40B4-BE49-F238E27FC236}">
                    <a16:creationId xmlns:a16="http://schemas.microsoft.com/office/drawing/2014/main" id="{B66F990B-F7BB-4C00-8957-65C2CDCCDA4C}"/>
                  </a:ext>
                </a:extLst>
              </p:cNvPr>
              <p:cNvSpPr/>
              <p:nvPr/>
            </p:nvSpPr>
            <p:spPr>
              <a:xfrm>
                <a:off x="323457" y="2271772"/>
                <a:ext cx="3749090" cy="1626462"/>
              </a:xfrm>
              <a:prstGeom prst="roundRect">
                <a:avLst>
                  <a:gd name="adj" fmla="val 40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b="1" dirty="0"/>
                  <a:t>FINANCING</a:t>
                </a:r>
              </a:p>
              <a:p>
                <a:pPr algn="just">
                  <a:lnSpc>
                    <a:spcPct val="80000"/>
                  </a:lnSpc>
                </a:pPr>
                <a:r>
                  <a:rPr lang="en-US" sz="1400" dirty="0"/>
                  <a:t>Engage in capital investment planning, invest municipal resources, attract &amp; leverage private capital</a:t>
                </a:r>
              </a:p>
            </p:txBody>
          </p:sp>
          <p:sp>
            <p:nvSpPr>
              <p:cNvPr id="52" name="Rectangle 51">
                <a:extLst>
                  <a:ext uri="{FF2B5EF4-FFF2-40B4-BE49-F238E27FC236}">
                    <a16:creationId xmlns:a16="http://schemas.microsoft.com/office/drawing/2014/main" id="{013852F6-73F4-475F-85A1-1F473B2776CA}"/>
                  </a:ext>
                </a:extLst>
              </p:cNvPr>
              <p:cNvSpPr/>
              <p:nvPr/>
            </p:nvSpPr>
            <p:spPr>
              <a:xfrm>
                <a:off x="468040" y="3241040"/>
                <a:ext cx="3501328"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Municipal Financial Tool</a:t>
                </a:r>
              </a:p>
            </p:txBody>
          </p:sp>
          <p:sp>
            <p:nvSpPr>
              <p:cNvPr id="55" name="Rectangle 54">
                <a:extLst>
                  <a:ext uri="{FF2B5EF4-FFF2-40B4-BE49-F238E27FC236}">
                    <a16:creationId xmlns:a16="http://schemas.microsoft.com/office/drawing/2014/main" id="{9508B696-7796-425B-B732-2267BB83F01D}"/>
                  </a:ext>
                </a:extLst>
              </p:cNvPr>
              <p:cNvSpPr/>
              <p:nvPr/>
            </p:nvSpPr>
            <p:spPr>
              <a:xfrm>
                <a:off x="467328" y="3546040"/>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Planning Regulations</a:t>
                </a:r>
              </a:p>
            </p:txBody>
          </p:sp>
          <p:sp>
            <p:nvSpPr>
              <p:cNvPr id="56" name="Rectangle 55">
                <a:extLst>
                  <a:ext uri="{FF2B5EF4-FFF2-40B4-BE49-F238E27FC236}">
                    <a16:creationId xmlns:a16="http://schemas.microsoft.com/office/drawing/2014/main" id="{CC5F3E27-FF3B-4721-9144-A7C644E06EC1}"/>
                  </a:ext>
                </a:extLst>
              </p:cNvPr>
              <p:cNvSpPr/>
              <p:nvPr/>
            </p:nvSpPr>
            <p:spPr>
              <a:xfrm>
                <a:off x="2270686" y="3544634"/>
                <a:ext cx="1687670" cy="250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Planning Process</a:t>
                </a:r>
              </a:p>
            </p:txBody>
          </p:sp>
        </p:grpSp>
      </p:grpSp>
      <p:sp>
        <p:nvSpPr>
          <p:cNvPr id="68" name="TextBox 67">
            <a:extLst>
              <a:ext uri="{FF2B5EF4-FFF2-40B4-BE49-F238E27FC236}">
                <a16:creationId xmlns:a16="http://schemas.microsoft.com/office/drawing/2014/main" id="{3369F447-04E4-46CA-854D-F32FC6CD26D0}"/>
              </a:ext>
            </a:extLst>
          </p:cNvPr>
          <p:cNvSpPr txBox="1"/>
          <p:nvPr/>
        </p:nvSpPr>
        <p:spPr>
          <a:xfrm>
            <a:off x="188931" y="6552241"/>
            <a:ext cx="7646033" cy="261610"/>
          </a:xfrm>
          <a:prstGeom prst="rect">
            <a:avLst/>
          </a:prstGeom>
          <a:noFill/>
        </p:spPr>
        <p:txBody>
          <a:bodyPr wrap="square" rtlCol="0">
            <a:spAutoFit/>
          </a:bodyPr>
          <a:lstStyle/>
          <a:p>
            <a:r>
              <a:rPr lang="en-US" sz="1100" dirty="0"/>
              <a:t>Source: World Bank, Regenerating Urban Land – A Practitioner’s Guide to Leveraging Private Investment  </a:t>
            </a:r>
          </a:p>
        </p:txBody>
      </p:sp>
    </p:spTree>
    <p:extLst>
      <p:ext uri="{BB962C8B-B14F-4D97-AF65-F5344CB8AC3E}">
        <p14:creationId xmlns:p14="http://schemas.microsoft.com/office/powerpoint/2010/main" val="301112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Planning - Enabling Policies/Regulations (Japan)</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11</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635206B-8EF6-4FEE-A04F-491F91BF9B1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33" name="TextBox 32">
            <a:extLst>
              <a:ext uri="{FF2B5EF4-FFF2-40B4-BE49-F238E27FC236}">
                <a16:creationId xmlns:a16="http://schemas.microsoft.com/office/drawing/2014/main" id="{DD99BE80-77AB-41AB-AC13-7FA6B39EDFEF}"/>
              </a:ext>
            </a:extLst>
          </p:cNvPr>
          <p:cNvSpPr txBox="1"/>
          <p:nvPr/>
        </p:nvSpPr>
        <p:spPr>
          <a:xfrm>
            <a:off x="1459654" y="1587275"/>
            <a:ext cx="3214838" cy="338554"/>
          </a:xfrm>
          <a:prstGeom prst="rect">
            <a:avLst/>
          </a:prstGeom>
          <a:noFill/>
        </p:spPr>
        <p:txBody>
          <a:bodyPr wrap="square" rtlCol="0">
            <a:spAutoFit/>
          </a:bodyPr>
          <a:lstStyle/>
          <a:p>
            <a:pPr algn="ctr"/>
            <a:r>
              <a:rPr lang="en-US" sz="1600" b="1" dirty="0"/>
              <a:t>Japan’ City Planning System</a:t>
            </a:r>
          </a:p>
        </p:txBody>
      </p:sp>
      <p:sp>
        <p:nvSpPr>
          <p:cNvPr id="34" name="TextBox 33">
            <a:extLst>
              <a:ext uri="{FF2B5EF4-FFF2-40B4-BE49-F238E27FC236}">
                <a16:creationId xmlns:a16="http://schemas.microsoft.com/office/drawing/2014/main" id="{7416866E-7ABA-4753-97B3-91C9A0E4E435}"/>
              </a:ext>
            </a:extLst>
          </p:cNvPr>
          <p:cNvSpPr txBox="1"/>
          <p:nvPr/>
        </p:nvSpPr>
        <p:spPr>
          <a:xfrm>
            <a:off x="7403254" y="1604208"/>
            <a:ext cx="3635854" cy="338554"/>
          </a:xfrm>
          <a:prstGeom prst="rect">
            <a:avLst/>
          </a:prstGeom>
          <a:noFill/>
        </p:spPr>
        <p:txBody>
          <a:bodyPr wrap="square" rtlCol="0">
            <a:spAutoFit/>
          </a:bodyPr>
          <a:lstStyle/>
          <a:p>
            <a:pPr algn="ctr"/>
            <a:r>
              <a:rPr lang="en-US" sz="1600" b="1" dirty="0"/>
              <a:t>Japan’s Key Urban Policies/Regulations</a:t>
            </a:r>
          </a:p>
        </p:txBody>
      </p:sp>
      <p:pic>
        <p:nvPicPr>
          <p:cNvPr id="13" name="Picture 12">
            <a:extLst>
              <a:ext uri="{FF2B5EF4-FFF2-40B4-BE49-F238E27FC236}">
                <a16:creationId xmlns:a16="http://schemas.microsoft.com/office/drawing/2014/main" id="{E263B4D6-1149-4B07-A271-23389638570B}"/>
              </a:ext>
            </a:extLst>
          </p:cNvPr>
          <p:cNvPicPr>
            <a:picLocks noChangeAspect="1"/>
          </p:cNvPicPr>
          <p:nvPr/>
        </p:nvPicPr>
        <p:blipFill>
          <a:blip r:embed="rId2"/>
          <a:stretch>
            <a:fillRect/>
          </a:stretch>
        </p:blipFill>
        <p:spPr>
          <a:xfrm>
            <a:off x="584183" y="2134853"/>
            <a:ext cx="5229225" cy="3743325"/>
          </a:xfrm>
          <a:prstGeom prst="rect">
            <a:avLst/>
          </a:prstGeom>
        </p:spPr>
      </p:pic>
      <p:pic>
        <p:nvPicPr>
          <p:cNvPr id="15" name="Picture 14">
            <a:extLst>
              <a:ext uri="{FF2B5EF4-FFF2-40B4-BE49-F238E27FC236}">
                <a16:creationId xmlns:a16="http://schemas.microsoft.com/office/drawing/2014/main" id="{862C1274-A666-48F5-B13E-DD49306EED52}"/>
              </a:ext>
            </a:extLst>
          </p:cNvPr>
          <p:cNvPicPr>
            <a:picLocks noChangeAspect="1"/>
          </p:cNvPicPr>
          <p:nvPr/>
        </p:nvPicPr>
        <p:blipFill>
          <a:blip r:embed="rId3"/>
          <a:stretch>
            <a:fillRect/>
          </a:stretch>
        </p:blipFill>
        <p:spPr>
          <a:xfrm>
            <a:off x="5991025" y="2138813"/>
            <a:ext cx="5657850" cy="3581400"/>
          </a:xfrm>
          <a:prstGeom prst="rect">
            <a:avLst/>
          </a:prstGeom>
        </p:spPr>
      </p:pic>
    </p:spTree>
    <p:extLst>
      <p:ext uri="{BB962C8B-B14F-4D97-AF65-F5344CB8AC3E}">
        <p14:creationId xmlns:p14="http://schemas.microsoft.com/office/powerpoint/2010/main" val="259536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Planning - Enabling Policies/Regulations (Japan)</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12</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635206B-8EF6-4FEE-A04F-491F91BF9B1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33" name="TextBox 32">
            <a:extLst>
              <a:ext uri="{FF2B5EF4-FFF2-40B4-BE49-F238E27FC236}">
                <a16:creationId xmlns:a16="http://schemas.microsoft.com/office/drawing/2014/main" id="{DD99BE80-77AB-41AB-AC13-7FA6B39EDFEF}"/>
              </a:ext>
            </a:extLst>
          </p:cNvPr>
          <p:cNvSpPr txBox="1"/>
          <p:nvPr/>
        </p:nvSpPr>
        <p:spPr>
          <a:xfrm>
            <a:off x="545255" y="1144512"/>
            <a:ext cx="5250759" cy="1523494"/>
          </a:xfrm>
          <a:prstGeom prst="rect">
            <a:avLst/>
          </a:prstGeom>
          <a:noFill/>
        </p:spPr>
        <p:txBody>
          <a:bodyPr wrap="square" rtlCol="0">
            <a:spAutoFit/>
          </a:bodyPr>
          <a:lstStyle/>
          <a:p>
            <a:pPr algn="ctr">
              <a:spcAft>
                <a:spcPts val="600"/>
              </a:spcAft>
            </a:pPr>
            <a:r>
              <a:rPr lang="en-US" sz="1600" b="1" dirty="0"/>
              <a:t>Bonus and Transfer of Floor Area Ratios (FARs)</a:t>
            </a:r>
          </a:p>
          <a:p>
            <a:pPr marL="171450" indent="-171450">
              <a:lnSpc>
                <a:spcPct val="80000"/>
              </a:lnSpc>
              <a:buFont typeface="Arial" panose="020B0604020202020204" pitchFamily="34" charset="0"/>
              <a:buChar char="•"/>
            </a:pPr>
            <a:r>
              <a:rPr lang="en-US" sz="1400" dirty="0"/>
              <a:t>Significantly higher FAR allowances are granted as a “bonus” in return for private investments in public facilities (i.e. station plaza, open space, pedestrian walkways)</a:t>
            </a:r>
          </a:p>
          <a:p>
            <a:pPr marL="171450" indent="-171450">
              <a:lnSpc>
                <a:spcPct val="80000"/>
              </a:lnSpc>
              <a:buFont typeface="Arial" panose="020B0604020202020204" pitchFamily="34" charset="0"/>
              <a:buChar char="•"/>
            </a:pPr>
            <a:r>
              <a:rPr lang="en-US" sz="1400" dirty="0"/>
              <a:t>Unused FAR can be transferred to another building in the area as an air rights transfer (only in certain District Planning areas)</a:t>
            </a:r>
          </a:p>
          <a:p>
            <a:pPr algn="ctr"/>
            <a:endParaRPr lang="en-US" sz="1600" b="1" dirty="0"/>
          </a:p>
        </p:txBody>
      </p:sp>
      <p:sp>
        <p:nvSpPr>
          <p:cNvPr id="15" name="TextBox 14">
            <a:extLst>
              <a:ext uri="{FF2B5EF4-FFF2-40B4-BE49-F238E27FC236}">
                <a16:creationId xmlns:a16="http://schemas.microsoft.com/office/drawing/2014/main" id="{2F9AE020-5B62-4F07-BDE5-E7E787D237AF}"/>
              </a:ext>
            </a:extLst>
          </p:cNvPr>
          <p:cNvSpPr txBox="1"/>
          <p:nvPr/>
        </p:nvSpPr>
        <p:spPr>
          <a:xfrm>
            <a:off x="6511312" y="1152533"/>
            <a:ext cx="5250759" cy="1523494"/>
          </a:xfrm>
          <a:prstGeom prst="rect">
            <a:avLst/>
          </a:prstGeom>
          <a:noFill/>
        </p:spPr>
        <p:txBody>
          <a:bodyPr wrap="square" rtlCol="0">
            <a:spAutoFit/>
          </a:bodyPr>
          <a:lstStyle/>
          <a:p>
            <a:pPr algn="ctr">
              <a:spcAft>
                <a:spcPts val="600"/>
              </a:spcAft>
            </a:pPr>
            <a:r>
              <a:rPr lang="en-US" sz="1600" b="1" dirty="0"/>
              <a:t>Land Readjustment</a:t>
            </a:r>
          </a:p>
          <a:p>
            <a:pPr marL="171450" indent="-171450">
              <a:lnSpc>
                <a:spcPct val="80000"/>
              </a:lnSpc>
              <a:buFont typeface="Arial" panose="020B0604020202020204" pitchFamily="34" charset="0"/>
              <a:buChar char="•"/>
            </a:pPr>
            <a:r>
              <a:rPr lang="en-US" sz="1400" dirty="0"/>
              <a:t>Land parcels may be reorganized to enable the public and private sector to carry our necessary development projects to serve public interests through provision of infrastructure and service delivery</a:t>
            </a:r>
          </a:p>
          <a:p>
            <a:pPr marL="171450" indent="-171450">
              <a:lnSpc>
                <a:spcPct val="80000"/>
              </a:lnSpc>
              <a:buFont typeface="Arial" panose="020B0604020202020204" pitchFamily="34" charset="0"/>
              <a:buChar char="•"/>
            </a:pPr>
            <a:r>
              <a:rPr lang="en-US" sz="1400" dirty="0"/>
              <a:t>Alternative to land acquisition, and can be done through land rights conversion or whole purchase.</a:t>
            </a:r>
          </a:p>
          <a:p>
            <a:pPr algn="ctr"/>
            <a:endParaRPr lang="en-US" sz="1600" b="1" dirty="0"/>
          </a:p>
        </p:txBody>
      </p:sp>
      <p:pic>
        <p:nvPicPr>
          <p:cNvPr id="12" name="Picture 11">
            <a:extLst>
              <a:ext uri="{FF2B5EF4-FFF2-40B4-BE49-F238E27FC236}">
                <a16:creationId xmlns:a16="http://schemas.microsoft.com/office/drawing/2014/main" id="{D43344E5-E838-43AC-863C-B4404786C57B}"/>
              </a:ext>
            </a:extLst>
          </p:cNvPr>
          <p:cNvPicPr>
            <a:picLocks noChangeAspect="1"/>
          </p:cNvPicPr>
          <p:nvPr/>
        </p:nvPicPr>
        <p:blipFill>
          <a:blip r:embed="rId2"/>
          <a:stretch>
            <a:fillRect/>
          </a:stretch>
        </p:blipFill>
        <p:spPr>
          <a:xfrm>
            <a:off x="508885" y="2596565"/>
            <a:ext cx="5553075" cy="3686175"/>
          </a:xfrm>
          <a:prstGeom prst="rect">
            <a:avLst/>
          </a:prstGeom>
        </p:spPr>
      </p:pic>
      <p:pic>
        <p:nvPicPr>
          <p:cNvPr id="13" name="Picture 12">
            <a:extLst>
              <a:ext uri="{FF2B5EF4-FFF2-40B4-BE49-F238E27FC236}">
                <a16:creationId xmlns:a16="http://schemas.microsoft.com/office/drawing/2014/main" id="{1082BC62-8751-4627-9E31-772188DEDA16}"/>
              </a:ext>
            </a:extLst>
          </p:cNvPr>
          <p:cNvPicPr>
            <a:picLocks noChangeAspect="1"/>
          </p:cNvPicPr>
          <p:nvPr/>
        </p:nvPicPr>
        <p:blipFill>
          <a:blip r:embed="rId3"/>
          <a:stretch>
            <a:fillRect/>
          </a:stretch>
        </p:blipFill>
        <p:spPr>
          <a:xfrm>
            <a:off x="7514171" y="2496553"/>
            <a:ext cx="3362325" cy="3886200"/>
          </a:xfrm>
          <a:prstGeom prst="rect">
            <a:avLst/>
          </a:prstGeom>
        </p:spPr>
      </p:pic>
    </p:spTree>
    <p:extLst>
      <p:ext uri="{BB962C8B-B14F-4D97-AF65-F5344CB8AC3E}">
        <p14:creationId xmlns:p14="http://schemas.microsoft.com/office/powerpoint/2010/main" val="271312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Planning - Enabling Policies/Regulations (Korea)</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13</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319446"/>
          </a:xfrm>
          <a:prstGeom prst="rect">
            <a:avLst/>
          </a:prstGeom>
          <a:noFill/>
        </p:spPr>
        <p:txBody>
          <a:bodyPr wrap="square" rtlCol="0">
            <a:spAutoFit/>
          </a:bodyPr>
          <a:lstStyle/>
          <a:p>
            <a:pPr>
              <a:lnSpc>
                <a:spcPct val="80000"/>
              </a:lnSpc>
              <a:spcAft>
                <a:spcPts val="600"/>
              </a:spcAft>
            </a:pPr>
            <a:endParaRPr lang="en-US" dirty="0"/>
          </a:p>
        </p:txBody>
      </p:sp>
      <p:sp>
        <p:nvSpPr>
          <p:cNvPr id="72" name="TextBox 71">
            <a:extLst>
              <a:ext uri="{FF2B5EF4-FFF2-40B4-BE49-F238E27FC236}">
                <a16:creationId xmlns:a16="http://schemas.microsoft.com/office/drawing/2014/main" id="{E635206B-8EF6-4FEE-A04F-491F91BF9B1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33" name="TextBox 32">
            <a:extLst>
              <a:ext uri="{FF2B5EF4-FFF2-40B4-BE49-F238E27FC236}">
                <a16:creationId xmlns:a16="http://schemas.microsoft.com/office/drawing/2014/main" id="{DD99BE80-77AB-41AB-AC13-7FA6B39EDFEF}"/>
              </a:ext>
            </a:extLst>
          </p:cNvPr>
          <p:cNvSpPr txBox="1"/>
          <p:nvPr/>
        </p:nvSpPr>
        <p:spPr>
          <a:xfrm>
            <a:off x="3609474" y="1260016"/>
            <a:ext cx="4918509" cy="338554"/>
          </a:xfrm>
          <a:prstGeom prst="rect">
            <a:avLst/>
          </a:prstGeom>
          <a:noFill/>
        </p:spPr>
        <p:txBody>
          <a:bodyPr wrap="square" rtlCol="0">
            <a:spAutoFit/>
          </a:bodyPr>
          <a:lstStyle/>
          <a:p>
            <a:pPr algn="ctr"/>
            <a:r>
              <a:rPr lang="en-US" sz="1600" b="1" dirty="0"/>
              <a:t>Korea’s Planning Structure and Guidelines for UR</a:t>
            </a:r>
          </a:p>
        </p:txBody>
      </p:sp>
      <p:pic>
        <p:nvPicPr>
          <p:cNvPr id="6" name="Picture 5">
            <a:extLst>
              <a:ext uri="{FF2B5EF4-FFF2-40B4-BE49-F238E27FC236}">
                <a16:creationId xmlns:a16="http://schemas.microsoft.com/office/drawing/2014/main" id="{7688EAAD-53F4-40D3-BD52-01D18E512B5C}"/>
              </a:ext>
            </a:extLst>
          </p:cNvPr>
          <p:cNvPicPr>
            <a:picLocks noChangeAspect="1"/>
          </p:cNvPicPr>
          <p:nvPr/>
        </p:nvPicPr>
        <p:blipFill>
          <a:blip r:embed="rId2"/>
          <a:stretch>
            <a:fillRect/>
          </a:stretch>
        </p:blipFill>
        <p:spPr>
          <a:xfrm>
            <a:off x="1207168" y="1649378"/>
            <a:ext cx="9296400" cy="4772025"/>
          </a:xfrm>
          <a:prstGeom prst="rect">
            <a:avLst/>
          </a:prstGeom>
        </p:spPr>
      </p:pic>
    </p:spTree>
    <p:extLst>
      <p:ext uri="{BB962C8B-B14F-4D97-AF65-F5344CB8AC3E}">
        <p14:creationId xmlns:p14="http://schemas.microsoft.com/office/powerpoint/2010/main" val="394032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Planning - Enabling Policies/Regulations (Korea)</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14</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319446"/>
          </a:xfrm>
          <a:prstGeom prst="rect">
            <a:avLst/>
          </a:prstGeom>
          <a:noFill/>
        </p:spPr>
        <p:txBody>
          <a:bodyPr wrap="square" rtlCol="0">
            <a:spAutoFit/>
          </a:bodyPr>
          <a:lstStyle/>
          <a:p>
            <a:pPr>
              <a:lnSpc>
                <a:spcPct val="80000"/>
              </a:lnSpc>
              <a:spcAft>
                <a:spcPts val="600"/>
              </a:spcAft>
            </a:pPr>
            <a:r>
              <a:rPr lang="en-US" dirty="0"/>
              <a:t>Level of implementation according to level of decline and potential for greater self-sustainability</a:t>
            </a:r>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pic>
        <p:nvPicPr>
          <p:cNvPr id="8" name="Picture 7">
            <a:extLst>
              <a:ext uri="{FF2B5EF4-FFF2-40B4-BE49-F238E27FC236}">
                <a16:creationId xmlns:a16="http://schemas.microsoft.com/office/drawing/2014/main" id="{3A2CBEBA-4518-442E-883C-E2CD507F8C90}"/>
              </a:ext>
            </a:extLst>
          </p:cNvPr>
          <p:cNvPicPr>
            <a:picLocks noChangeAspect="1"/>
          </p:cNvPicPr>
          <p:nvPr/>
        </p:nvPicPr>
        <p:blipFill>
          <a:blip r:embed="rId2"/>
          <a:stretch>
            <a:fillRect/>
          </a:stretch>
        </p:blipFill>
        <p:spPr>
          <a:xfrm>
            <a:off x="975962" y="1706528"/>
            <a:ext cx="9258300" cy="4657725"/>
          </a:xfrm>
          <a:prstGeom prst="rect">
            <a:avLst/>
          </a:prstGeom>
        </p:spPr>
      </p:pic>
    </p:spTree>
    <p:extLst>
      <p:ext uri="{BB962C8B-B14F-4D97-AF65-F5344CB8AC3E}">
        <p14:creationId xmlns:p14="http://schemas.microsoft.com/office/powerpoint/2010/main" val="41531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Financing - Funding Sources for UR</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15</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319446"/>
          </a:xfrm>
          <a:prstGeom prst="rect">
            <a:avLst/>
          </a:prstGeom>
          <a:noFill/>
        </p:spPr>
        <p:txBody>
          <a:bodyPr wrap="square" rtlCol="0">
            <a:spAutoFit/>
          </a:bodyPr>
          <a:lstStyle/>
          <a:p>
            <a:pPr>
              <a:lnSpc>
                <a:spcPct val="80000"/>
              </a:lnSpc>
              <a:spcAft>
                <a:spcPts val="600"/>
              </a:spcAft>
            </a:pPr>
            <a:r>
              <a:rPr lang="en-US" dirty="0"/>
              <a:t>In all UR projects, public money is uses to </a:t>
            </a:r>
            <a:r>
              <a:rPr lang="en-US" dirty="0">
                <a:solidFill>
                  <a:srgbClr val="C00000"/>
                </a:solidFill>
              </a:rPr>
              <a:t>catalyze private investment </a:t>
            </a:r>
            <a:r>
              <a:rPr lang="en-US" dirty="0"/>
              <a:t>into these areas.</a:t>
            </a:r>
          </a:p>
        </p:txBody>
      </p:sp>
      <p:grpSp>
        <p:nvGrpSpPr>
          <p:cNvPr id="7" name="Group 6">
            <a:extLst>
              <a:ext uri="{FF2B5EF4-FFF2-40B4-BE49-F238E27FC236}">
                <a16:creationId xmlns:a16="http://schemas.microsoft.com/office/drawing/2014/main" id="{56FC8BDD-0D3F-40AF-91A0-D9084F704C7F}"/>
              </a:ext>
            </a:extLst>
          </p:cNvPr>
          <p:cNvGrpSpPr/>
          <p:nvPr/>
        </p:nvGrpSpPr>
        <p:grpSpPr>
          <a:xfrm>
            <a:off x="450783" y="2010073"/>
            <a:ext cx="3267776" cy="4008923"/>
            <a:chOff x="258278" y="1856070"/>
            <a:chExt cx="3267776" cy="4008923"/>
          </a:xfrm>
        </p:grpSpPr>
        <p:sp>
          <p:nvSpPr>
            <p:cNvPr id="6" name="Rectangle 5">
              <a:extLst>
                <a:ext uri="{FF2B5EF4-FFF2-40B4-BE49-F238E27FC236}">
                  <a16:creationId xmlns:a16="http://schemas.microsoft.com/office/drawing/2014/main" id="{CA993A06-2719-44FE-8911-19C1889745FC}"/>
                </a:ext>
              </a:extLst>
            </p:cNvPr>
            <p:cNvSpPr/>
            <p:nvPr/>
          </p:nvSpPr>
          <p:spPr>
            <a:xfrm>
              <a:off x="259881" y="1857676"/>
              <a:ext cx="933652" cy="1280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Finance</a:t>
              </a:r>
            </a:p>
          </p:txBody>
        </p:sp>
        <p:sp>
          <p:nvSpPr>
            <p:cNvPr id="51" name="Rectangle 50">
              <a:extLst>
                <a:ext uri="{FF2B5EF4-FFF2-40B4-BE49-F238E27FC236}">
                  <a16:creationId xmlns:a16="http://schemas.microsoft.com/office/drawing/2014/main" id="{39ACBD1D-5953-42D9-9E34-403494D3B219}"/>
                </a:ext>
              </a:extLst>
            </p:cNvPr>
            <p:cNvSpPr/>
            <p:nvPr/>
          </p:nvSpPr>
          <p:spPr>
            <a:xfrm>
              <a:off x="259882" y="3213233"/>
              <a:ext cx="933651" cy="82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Private Finance</a:t>
              </a:r>
            </a:p>
          </p:txBody>
        </p:sp>
        <p:sp>
          <p:nvSpPr>
            <p:cNvPr id="53" name="Rectangle 52">
              <a:extLst>
                <a:ext uri="{FF2B5EF4-FFF2-40B4-BE49-F238E27FC236}">
                  <a16:creationId xmlns:a16="http://schemas.microsoft.com/office/drawing/2014/main" id="{4CABAFA3-EF43-4809-8CAC-7B94D69FA9A8}"/>
                </a:ext>
              </a:extLst>
            </p:cNvPr>
            <p:cNvSpPr/>
            <p:nvPr/>
          </p:nvSpPr>
          <p:spPr>
            <a:xfrm>
              <a:off x="258278" y="4135654"/>
              <a:ext cx="935256" cy="172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Blended</a:t>
              </a:r>
            </a:p>
          </p:txBody>
        </p:sp>
        <p:sp>
          <p:nvSpPr>
            <p:cNvPr id="54" name="Rectangle 53">
              <a:extLst>
                <a:ext uri="{FF2B5EF4-FFF2-40B4-BE49-F238E27FC236}">
                  <a16:creationId xmlns:a16="http://schemas.microsoft.com/office/drawing/2014/main" id="{26E033F4-BCF5-4CB4-A18F-8E20E30A9F44}"/>
                </a:ext>
              </a:extLst>
            </p:cNvPr>
            <p:cNvSpPr/>
            <p:nvPr/>
          </p:nvSpPr>
          <p:spPr>
            <a:xfrm>
              <a:off x="1241660" y="1856070"/>
              <a:ext cx="2260333" cy="3850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Fiscal Transfers</a:t>
              </a:r>
            </a:p>
          </p:txBody>
        </p:sp>
        <p:sp>
          <p:nvSpPr>
            <p:cNvPr id="62" name="Rectangle 61">
              <a:extLst>
                <a:ext uri="{FF2B5EF4-FFF2-40B4-BE49-F238E27FC236}">
                  <a16:creationId xmlns:a16="http://schemas.microsoft.com/office/drawing/2014/main" id="{C3F6B753-4A0C-4243-9491-619B48B5A8CB}"/>
                </a:ext>
              </a:extLst>
            </p:cNvPr>
            <p:cNvSpPr/>
            <p:nvPr/>
          </p:nvSpPr>
          <p:spPr>
            <a:xfrm>
              <a:off x="1240057" y="2306854"/>
              <a:ext cx="2260333" cy="3850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Own Source Revenues</a:t>
              </a:r>
            </a:p>
          </p:txBody>
        </p:sp>
        <p:sp>
          <p:nvSpPr>
            <p:cNvPr id="63" name="Rectangle 62">
              <a:extLst>
                <a:ext uri="{FF2B5EF4-FFF2-40B4-BE49-F238E27FC236}">
                  <a16:creationId xmlns:a16="http://schemas.microsoft.com/office/drawing/2014/main" id="{4DF7586E-6896-4629-A0C0-6C2A25AA4F0C}"/>
                </a:ext>
              </a:extLst>
            </p:cNvPr>
            <p:cNvSpPr/>
            <p:nvPr/>
          </p:nvSpPr>
          <p:spPr>
            <a:xfrm>
              <a:off x="1238451" y="2757637"/>
              <a:ext cx="2260333" cy="3850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Municipal Borrowing</a:t>
              </a:r>
            </a:p>
          </p:txBody>
        </p:sp>
        <p:sp>
          <p:nvSpPr>
            <p:cNvPr id="64" name="Rectangle 63">
              <a:extLst>
                <a:ext uri="{FF2B5EF4-FFF2-40B4-BE49-F238E27FC236}">
                  <a16:creationId xmlns:a16="http://schemas.microsoft.com/office/drawing/2014/main" id="{8C043D43-E15D-43DD-9F9D-1F69042D9CF9}"/>
                </a:ext>
              </a:extLst>
            </p:cNvPr>
            <p:cNvSpPr/>
            <p:nvPr/>
          </p:nvSpPr>
          <p:spPr>
            <a:xfrm>
              <a:off x="1249679" y="3211629"/>
              <a:ext cx="2260333" cy="385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Private Equity</a:t>
              </a:r>
            </a:p>
          </p:txBody>
        </p:sp>
        <p:sp>
          <p:nvSpPr>
            <p:cNvPr id="65" name="Rectangle 64">
              <a:extLst>
                <a:ext uri="{FF2B5EF4-FFF2-40B4-BE49-F238E27FC236}">
                  <a16:creationId xmlns:a16="http://schemas.microsoft.com/office/drawing/2014/main" id="{BD13DF70-6B54-4A32-9182-BE3C6766F0FF}"/>
                </a:ext>
              </a:extLst>
            </p:cNvPr>
            <p:cNvSpPr/>
            <p:nvPr/>
          </p:nvSpPr>
          <p:spPr>
            <a:xfrm>
              <a:off x="1248075" y="3652788"/>
              <a:ext cx="2260333" cy="385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Debt</a:t>
              </a:r>
            </a:p>
          </p:txBody>
        </p:sp>
        <p:sp>
          <p:nvSpPr>
            <p:cNvPr id="66" name="Rectangle 65">
              <a:extLst>
                <a:ext uri="{FF2B5EF4-FFF2-40B4-BE49-F238E27FC236}">
                  <a16:creationId xmlns:a16="http://schemas.microsoft.com/office/drawing/2014/main" id="{9BCF3524-72EC-4D3A-A97D-FF4E133B1369}"/>
                </a:ext>
              </a:extLst>
            </p:cNvPr>
            <p:cNvSpPr/>
            <p:nvPr/>
          </p:nvSpPr>
          <p:spPr>
            <a:xfrm>
              <a:off x="1248075" y="4143674"/>
              <a:ext cx="2260333" cy="3850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Concessions</a:t>
              </a:r>
            </a:p>
          </p:txBody>
        </p:sp>
        <p:sp>
          <p:nvSpPr>
            <p:cNvPr id="67" name="Rectangle 66">
              <a:extLst>
                <a:ext uri="{FF2B5EF4-FFF2-40B4-BE49-F238E27FC236}">
                  <a16:creationId xmlns:a16="http://schemas.microsoft.com/office/drawing/2014/main" id="{3D50DB8E-25AA-48C0-BF94-590FD136B838}"/>
                </a:ext>
              </a:extLst>
            </p:cNvPr>
            <p:cNvSpPr/>
            <p:nvPr/>
          </p:nvSpPr>
          <p:spPr>
            <a:xfrm>
              <a:off x="1256097" y="4575206"/>
              <a:ext cx="2260333" cy="3850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b="1" dirty="0">
                  <a:solidFill>
                    <a:schemeClr val="tx1"/>
                  </a:solidFill>
                </a:rPr>
                <a:t>Other Public-Private Collaboration</a:t>
              </a:r>
            </a:p>
          </p:txBody>
        </p:sp>
        <p:sp>
          <p:nvSpPr>
            <p:cNvPr id="69" name="Rectangle 68">
              <a:extLst>
                <a:ext uri="{FF2B5EF4-FFF2-40B4-BE49-F238E27FC236}">
                  <a16:creationId xmlns:a16="http://schemas.microsoft.com/office/drawing/2014/main" id="{5C62753A-122C-4657-AE47-F80AAF3E8AD9}"/>
                </a:ext>
              </a:extLst>
            </p:cNvPr>
            <p:cNvSpPr/>
            <p:nvPr/>
          </p:nvSpPr>
          <p:spPr>
            <a:xfrm>
              <a:off x="1264118" y="5025990"/>
              <a:ext cx="2260333" cy="3850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b="1" dirty="0">
                  <a:solidFill>
                    <a:schemeClr val="tx1"/>
                  </a:solidFill>
                </a:rPr>
                <a:t>Balance-Sheet Funded Development Agencies</a:t>
              </a:r>
            </a:p>
          </p:txBody>
        </p:sp>
        <p:sp>
          <p:nvSpPr>
            <p:cNvPr id="70" name="Rectangle 69">
              <a:extLst>
                <a:ext uri="{FF2B5EF4-FFF2-40B4-BE49-F238E27FC236}">
                  <a16:creationId xmlns:a16="http://schemas.microsoft.com/office/drawing/2014/main" id="{81CC4399-98FA-4C1C-9961-C18067942AC6}"/>
                </a:ext>
              </a:extLst>
            </p:cNvPr>
            <p:cNvSpPr/>
            <p:nvPr/>
          </p:nvSpPr>
          <p:spPr>
            <a:xfrm>
              <a:off x="1265721" y="5479982"/>
              <a:ext cx="2260333" cy="3850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Joint Venture</a:t>
              </a:r>
            </a:p>
          </p:txBody>
        </p:sp>
      </p:grpSp>
      <p:sp>
        <p:nvSpPr>
          <p:cNvPr id="71" name="TextBox 70">
            <a:extLst>
              <a:ext uri="{FF2B5EF4-FFF2-40B4-BE49-F238E27FC236}">
                <a16:creationId xmlns:a16="http://schemas.microsoft.com/office/drawing/2014/main" id="{B84FD496-6E0F-4751-AA2E-998B79946EEB}"/>
              </a:ext>
            </a:extLst>
          </p:cNvPr>
          <p:cNvSpPr txBox="1"/>
          <p:nvPr/>
        </p:nvSpPr>
        <p:spPr>
          <a:xfrm>
            <a:off x="462013" y="1626668"/>
            <a:ext cx="3214838" cy="338556"/>
          </a:xfrm>
          <a:prstGeom prst="rect">
            <a:avLst/>
          </a:prstGeom>
          <a:noFill/>
        </p:spPr>
        <p:txBody>
          <a:bodyPr wrap="square" rtlCol="0">
            <a:spAutoFit/>
          </a:bodyPr>
          <a:lstStyle/>
          <a:p>
            <a:pPr algn="ctr"/>
            <a:r>
              <a:rPr lang="en-US" sz="1600" b="1" dirty="0"/>
              <a:t>Sources of Financing for UR</a:t>
            </a:r>
          </a:p>
        </p:txBody>
      </p:sp>
      <p:sp>
        <p:nvSpPr>
          <p:cNvPr id="72" name="TextBox 71">
            <a:extLst>
              <a:ext uri="{FF2B5EF4-FFF2-40B4-BE49-F238E27FC236}">
                <a16:creationId xmlns:a16="http://schemas.microsoft.com/office/drawing/2014/main" id="{E635206B-8EF6-4FEE-A04F-491F91BF9B1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graphicFrame>
        <p:nvGraphicFramePr>
          <p:cNvPr id="9" name="Diagram 8">
            <a:extLst>
              <a:ext uri="{FF2B5EF4-FFF2-40B4-BE49-F238E27FC236}">
                <a16:creationId xmlns:a16="http://schemas.microsoft.com/office/drawing/2014/main" id="{1FE85B37-1B25-460A-8F9C-2D81FBEEC256}"/>
              </a:ext>
            </a:extLst>
          </p:cNvPr>
          <p:cNvGraphicFramePr/>
          <p:nvPr>
            <p:extLst>
              <p:ext uri="{D42A27DB-BD31-4B8C-83A1-F6EECF244321}">
                <p14:modId xmlns:p14="http://schemas.microsoft.com/office/powerpoint/2010/main" val="1717115267"/>
              </p:ext>
            </p:extLst>
          </p:nvPr>
        </p:nvGraphicFramePr>
        <p:xfrm>
          <a:off x="5678908" y="2021302"/>
          <a:ext cx="4988296" cy="3325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03D75142-0780-46FC-A969-837033019C75}"/>
              </a:ext>
            </a:extLst>
          </p:cNvPr>
          <p:cNvGrpSpPr/>
          <p:nvPr/>
        </p:nvGrpSpPr>
        <p:grpSpPr>
          <a:xfrm>
            <a:off x="5042036" y="2393481"/>
            <a:ext cx="6652662" cy="3516430"/>
            <a:chOff x="5042036" y="2393481"/>
            <a:chExt cx="6652662" cy="3516430"/>
          </a:xfrm>
        </p:grpSpPr>
        <p:sp>
          <p:nvSpPr>
            <p:cNvPr id="10" name="Rectangle: Rounded Corners 9">
              <a:extLst>
                <a:ext uri="{FF2B5EF4-FFF2-40B4-BE49-F238E27FC236}">
                  <a16:creationId xmlns:a16="http://schemas.microsoft.com/office/drawing/2014/main" id="{4887458A-27EA-44CB-9DA0-4D0E48180AFF}"/>
                </a:ext>
              </a:extLst>
            </p:cNvPr>
            <p:cNvSpPr/>
            <p:nvPr/>
          </p:nvSpPr>
          <p:spPr>
            <a:xfrm>
              <a:off x="9798518" y="2396690"/>
              <a:ext cx="1896177" cy="568010"/>
            </a:xfrm>
            <a:prstGeom prst="roundRect">
              <a:avLst>
                <a:gd name="adj" fmla="val 1176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chemeClr val="tx1"/>
                  </a:solidFill>
                </a:rPr>
                <a:t>Upgraded land commands higher values</a:t>
              </a:r>
            </a:p>
          </p:txBody>
        </p:sp>
        <p:sp>
          <p:nvSpPr>
            <p:cNvPr id="73" name="Rectangle: Rounded Corners 72">
              <a:extLst>
                <a:ext uri="{FF2B5EF4-FFF2-40B4-BE49-F238E27FC236}">
                  <a16:creationId xmlns:a16="http://schemas.microsoft.com/office/drawing/2014/main" id="{532DB13C-E0B7-4D74-A941-E2167AF60526}"/>
                </a:ext>
              </a:extLst>
            </p:cNvPr>
            <p:cNvSpPr/>
            <p:nvPr/>
          </p:nvSpPr>
          <p:spPr>
            <a:xfrm>
              <a:off x="9829001" y="4204634"/>
              <a:ext cx="1865697" cy="753171"/>
            </a:xfrm>
            <a:prstGeom prst="roundRect">
              <a:avLst>
                <a:gd name="adj" fmla="val 1176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chemeClr val="tx1"/>
                  </a:solidFill>
                </a:rPr>
                <a:t>Private developer earns provides from further land improvements</a:t>
              </a:r>
            </a:p>
          </p:txBody>
        </p:sp>
        <p:sp>
          <p:nvSpPr>
            <p:cNvPr id="74" name="Rectangle: Rounded Corners 73">
              <a:extLst>
                <a:ext uri="{FF2B5EF4-FFF2-40B4-BE49-F238E27FC236}">
                  <a16:creationId xmlns:a16="http://schemas.microsoft.com/office/drawing/2014/main" id="{D26B06C1-6E50-48C4-B6F9-AAB840BDC103}"/>
                </a:ext>
              </a:extLst>
            </p:cNvPr>
            <p:cNvSpPr/>
            <p:nvPr/>
          </p:nvSpPr>
          <p:spPr>
            <a:xfrm>
              <a:off x="7180449" y="5351645"/>
              <a:ext cx="2059806" cy="558266"/>
            </a:xfrm>
            <a:prstGeom prst="roundRect">
              <a:avLst>
                <a:gd name="adj" fmla="val 117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chemeClr val="tx1"/>
                  </a:solidFill>
                </a:rPr>
                <a:t>Part of value increase is captured by the City</a:t>
              </a:r>
            </a:p>
          </p:txBody>
        </p:sp>
        <p:sp>
          <p:nvSpPr>
            <p:cNvPr id="75" name="Rectangle: Rounded Corners 74">
              <a:extLst>
                <a:ext uri="{FF2B5EF4-FFF2-40B4-BE49-F238E27FC236}">
                  <a16:creationId xmlns:a16="http://schemas.microsoft.com/office/drawing/2014/main" id="{8515012F-E6C4-4AC2-A930-C26323F0D8A4}"/>
                </a:ext>
              </a:extLst>
            </p:cNvPr>
            <p:cNvSpPr/>
            <p:nvPr/>
          </p:nvSpPr>
          <p:spPr>
            <a:xfrm>
              <a:off x="5042036" y="4185383"/>
              <a:ext cx="1469457" cy="558266"/>
            </a:xfrm>
            <a:prstGeom prst="roundRect">
              <a:avLst>
                <a:gd name="adj" fmla="val 1176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chemeClr val="tx1"/>
                  </a:solidFill>
                </a:rPr>
                <a:t>Underserviced Land</a:t>
              </a:r>
            </a:p>
          </p:txBody>
        </p:sp>
        <p:sp>
          <p:nvSpPr>
            <p:cNvPr id="76" name="Rectangle: Rounded Corners 75">
              <a:extLst>
                <a:ext uri="{FF2B5EF4-FFF2-40B4-BE49-F238E27FC236}">
                  <a16:creationId xmlns:a16="http://schemas.microsoft.com/office/drawing/2014/main" id="{E86F3627-80E1-46A0-9B08-21CEBE02A48F}"/>
                </a:ext>
              </a:extLst>
            </p:cNvPr>
            <p:cNvSpPr/>
            <p:nvPr/>
          </p:nvSpPr>
          <p:spPr>
            <a:xfrm>
              <a:off x="5062890" y="2393481"/>
              <a:ext cx="1543252" cy="558266"/>
            </a:xfrm>
            <a:prstGeom prst="roundRect">
              <a:avLst>
                <a:gd name="adj" fmla="val 1176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200" dirty="0">
                  <a:solidFill>
                    <a:schemeClr val="tx1"/>
                  </a:solidFill>
                </a:rPr>
                <a:t>Invest in infrastructure upgrade</a:t>
              </a:r>
            </a:p>
          </p:txBody>
        </p:sp>
      </p:grpSp>
      <p:sp>
        <p:nvSpPr>
          <p:cNvPr id="77" name="TextBox 76">
            <a:extLst>
              <a:ext uri="{FF2B5EF4-FFF2-40B4-BE49-F238E27FC236}">
                <a16:creationId xmlns:a16="http://schemas.microsoft.com/office/drawing/2014/main" id="{F0F5EE2A-A364-419C-AE2B-D8E526F8F4A1}"/>
              </a:ext>
            </a:extLst>
          </p:cNvPr>
          <p:cNvSpPr txBox="1"/>
          <p:nvPr/>
        </p:nvSpPr>
        <p:spPr>
          <a:xfrm>
            <a:off x="5111014" y="1634689"/>
            <a:ext cx="6092791" cy="338554"/>
          </a:xfrm>
          <a:prstGeom prst="rect">
            <a:avLst/>
          </a:prstGeom>
          <a:noFill/>
        </p:spPr>
        <p:txBody>
          <a:bodyPr wrap="square" rtlCol="0">
            <a:spAutoFit/>
          </a:bodyPr>
          <a:lstStyle/>
          <a:p>
            <a:pPr algn="ctr"/>
            <a:r>
              <a:rPr lang="en-US" sz="1600" b="1" dirty="0"/>
              <a:t>Theory of Land-Based Financing in UR (Land Value Capture)</a:t>
            </a:r>
          </a:p>
        </p:txBody>
      </p:sp>
    </p:spTree>
    <p:extLst>
      <p:ext uri="{BB962C8B-B14F-4D97-AF65-F5344CB8AC3E}">
        <p14:creationId xmlns:p14="http://schemas.microsoft.com/office/powerpoint/2010/main" val="309629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Financing - Example of Land Sales</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16</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885114"/>
          </a:xfrm>
          <a:prstGeom prst="rect">
            <a:avLst/>
          </a:prstGeom>
          <a:noFill/>
        </p:spPr>
        <p:txBody>
          <a:bodyPr wrap="square" rtlCol="0">
            <a:spAutoFit/>
          </a:bodyPr>
          <a:lstStyle/>
          <a:p>
            <a:pPr>
              <a:lnSpc>
                <a:spcPct val="80000"/>
              </a:lnSpc>
              <a:spcAft>
                <a:spcPts val="600"/>
              </a:spcAft>
            </a:pPr>
            <a:r>
              <a:rPr lang="en-US" sz="1600" b="1" dirty="0" err="1"/>
              <a:t>Toyosu</a:t>
            </a:r>
            <a:r>
              <a:rPr lang="en-US" sz="1600" b="1" dirty="0"/>
              <a:t>, Tokyo, Japan. </a:t>
            </a:r>
            <a:r>
              <a:rPr lang="en-US" sz="1600" dirty="0"/>
              <a:t>In 2002, the existing shipyard in </a:t>
            </a:r>
            <a:r>
              <a:rPr lang="en-US" sz="1600" dirty="0" err="1"/>
              <a:t>Toyosu</a:t>
            </a:r>
            <a:r>
              <a:rPr lang="en-US" sz="1600" dirty="0"/>
              <a:t> was closed and infrastructure and office building development commenced, with the aim of adding value to the area by applying town management. The private sector conducted land relocation and reconstruction of the public facilities (roads, parks, water supply, sewage, seawalls/embankment, etc.). The private sector supplied land for roads and parks and earned construction fees through the sale of reserved lands and government subsidies.</a:t>
            </a:r>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grpSp>
        <p:nvGrpSpPr>
          <p:cNvPr id="19" name="Group 18">
            <a:extLst>
              <a:ext uri="{FF2B5EF4-FFF2-40B4-BE49-F238E27FC236}">
                <a16:creationId xmlns:a16="http://schemas.microsoft.com/office/drawing/2014/main" id="{CD8B317A-5AD8-47C4-8F33-9D59E1526F2F}"/>
              </a:ext>
            </a:extLst>
          </p:cNvPr>
          <p:cNvGrpSpPr/>
          <p:nvPr/>
        </p:nvGrpSpPr>
        <p:grpSpPr>
          <a:xfrm>
            <a:off x="7673592" y="5728513"/>
            <a:ext cx="3664970" cy="578089"/>
            <a:chOff x="7654341" y="5661136"/>
            <a:chExt cx="3664970" cy="578089"/>
          </a:xfrm>
        </p:grpSpPr>
        <p:pic>
          <p:nvPicPr>
            <p:cNvPr id="11" name="Picture 10">
              <a:extLst>
                <a:ext uri="{FF2B5EF4-FFF2-40B4-BE49-F238E27FC236}">
                  <a16:creationId xmlns:a16="http://schemas.microsoft.com/office/drawing/2014/main" id="{0CFD928E-D96C-4FA6-99B8-C693B4BFAEBC}"/>
                </a:ext>
              </a:extLst>
            </p:cNvPr>
            <p:cNvPicPr>
              <a:picLocks noChangeAspect="1"/>
            </p:cNvPicPr>
            <p:nvPr/>
          </p:nvPicPr>
          <p:blipFill>
            <a:blip r:embed="rId2"/>
            <a:stretch>
              <a:fillRect/>
            </a:stretch>
          </p:blipFill>
          <p:spPr>
            <a:xfrm>
              <a:off x="7654341" y="5661136"/>
              <a:ext cx="3664970" cy="578089"/>
            </a:xfrm>
            <a:prstGeom prst="rect">
              <a:avLst/>
            </a:prstGeom>
          </p:spPr>
        </p:pic>
        <p:sp>
          <p:nvSpPr>
            <p:cNvPr id="18" name="TextBox 17">
              <a:extLst>
                <a:ext uri="{FF2B5EF4-FFF2-40B4-BE49-F238E27FC236}">
                  <a16:creationId xmlns:a16="http://schemas.microsoft.com/office/drawing/2014/main" id="{37DB62F2-8032-45B4-BB87-FB5D1D45BE85}"/>
                </a:ext>
              </a:extLst>
            </p:cNvPr>
            <p:cNvSpPr txBox="1"/>
            <p:nvPr/>
          </p:nvSpPr>
          <p:spPr>
            <a:xfrm>
              <a:off x="7969717" y="5698158"/>
              <a:ext cx="693019" cy="243785"/>
            </a:xfrm>
            <a:prstGeom prst="rect">
              <a:avLst/>
            </a:prstGeom>
            <a:noFill/>
          </p:spPr>
          <p:txBody>
            <a:bodyPr wrap="square" rtlCol="0">
              <a:spAutoFit/>
            </a:bodyPr>
            <a:lstStyle/>
            <a:p>
              <a:pPr>
                <a:lnSpc>
                  <a:spcPct val="80000"/>
                </a:lnSpc>
              </a:pPr>
              <a:r>
                <a:rPr lang="en-US" sz="1200" dirty="0"/>
                <a:t>Private</a:t>
              </a:r>
            </a:p>
          </p:txBody>
        </p:sp>
      </p:grpSp>
      <p:graphicFrame>
        <p:nvGraphicFramePr>
          <p:cNvPr id="21" name="Table 20">
            <a:extLst>
              <a:ext uri="{FF2B5EF4-FFF2-40B4-BE49-F238E27FC236}">
                <a16:creationId xmlns:a16="http://schemas.microsoft.com/office/drawing/2014/main" id="{63483161-ACF7-45CA-A5A7-AF54E5E01F90}"/>
              </a:ext>
            </a:extLst>
          </p:cNvPr>
          <p:cNvGraphicFramePr>
            <a:graphicFrameLocks noGrp="1"/>
          </p:cNvGraphicFramePr>
          <p:nvPr>
            <p:extLst>
              <p:ext uri="{D42A27DB-BD31-4B8C-83A1-F6EECF244321}">
                <p14:modId xmlns:p14="http://schemas.microsoft.com/office/powerpoint/2010/main" val="660458923"/>
              </p:ext>
            </p:extLst>
          </p:nvPr>
        </p:nvGraphicFramePr>
        <p:xfrm>
          <a:off x="7719461" y="3484716"/>
          <a:ext cx="4119615" cy="2035369"/>
        </p:xfrm>
        <a:graphic>
          <a:graphicData uri="http://schemas.openxmlformats.org/drawingml/2006/table">
            <a:tbl>
              <a:tblPr firstRow="1" bandRow="1">
                <a:tableStyleId>{073A0DAA-6AF3-43AB-8588-CEC1D06C72B9}</a:tableStyleId>
              </a:tblPr>
              <a:tblGrid>
                <a:gridCol w="1148632">
                  <a:extLst>
                    <a:ext uri="{9D8B030D-6E8A-4147-A177-3AD203B41FA5}">
                      <a16:colId xmlns:a16="http://schemas.microsoft.com/office/drawing/2014/main" val="984179593"/>
                    </a:ext>
                  </a:extLst>
                </a:gridCol>
                <a:gridCol w="2970983">
                  <a:extLst>
                    <a:ext uri="{9D8B030D-6E8A-4147-A177-3AD203B41FA5}">
                      <a16:colId xmlns:a16="http://schemas.microsoft.com/office/drawing/2014/main" val="2763472023"/>
                    </a:ext>
                  </a:extLst>
                </a:gridCol>
              </a:tblGrid>
              <a:tr h="146671">
                <a:tc gridSpan="2">
                  <a:txBody>
                    <a:bodyPr/>
                    <a:lstStyle/>
                    <a:p>
                      <a:pPr algn="l">
                        <a:lnSpc>
                          <a:spcPct val="80000"/>
                        </a:lnSpc>
                      </a:pPr>
                      <a:r>
                        <a:rPr lang="en-US" sz="1400" dirty="0"/>
                        <a:t>Investment Plan for Infrastructure Development at </a:t>
                      </a:r>
                      <a:r>
                        <a:rPr lang="en-US" sz="1400" dirty="0" err="1"/>
                        <a:t>Toyosu</a:t>
                      </a:r>
                      <a:r>
                        <a:rPr lang="en-US" sz="1400" dirty="0"/>
                        <a:t> District 2</a:t>
                      </a:r>
                    </a:p>
                  </a:txBody>
                  <a:tcP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2997034524"/>
                  </a:ext>
                </a:extLst>
              </a:tr>
              <a:tr h="0">
                <a:tc rowSpan="2">
                  <a:txBody>
                    <a:bodyPr/>
                    <a:lstStyle/>
                    <a:p>
                      <a:pPr algn="l">
                        <a:lnSpc>
                          <a:spcPct val="80000"/>
                        </a:lnSpc>
                      </a:pPr>
                      <a:r>
                        <a:rPr lang="en-US" sz="1400" dirty="0"/>
                        <a:t>Revenues</a:t>
                      </a:r>
                    </a:p>
                  </a:txBody>
                  <a:tcPr anchor="ctr">
                    <a:solidFill>
                      <a:srgbClr val="CBCBCB"/>
                    </a:solidFill>
                  </a:tcPr>
                </a:tc>
                <a:tc>
                  <a:txBody>
                    <a:bodyPr/>
                    <a:lstStyle/>
                    <a:p>
                      <a:pPr algn="l">
                        <a:lnSpc>
                          <a:spcPct val="80000"/>
                        </a:lnSpc>
                      </a:pPr>
                      <a:r>
                        <a:rPr lang="en-US" sz="1400" dirty="0"/>
                        <a:t>Sales of reserved land</a:t>
                      </a:r>
                    </a:p>
                  </a:txBody>
                  <a:tcPr>
                    <a:solidFill>
                      <a:srgbClr val="CBCBCB"/>
                    </a:solidFill>
                  </a:tcPr>
                </a:tc>
                <a:extLst>
                  <a:ext uri="{0D108BD9-81ED-4DB2-BD59-A6C34878D82A}">
                    <a16:rowId xmlns:a16="http://schemas.microsoft.com/office/drawing/2014/main" val="3929984759"/>
                  </a:ext>
                </a:extLst>
              </a:tr>
              <a:tr h="0">
                <a:tc vMerge="1">
                  <a:txBody>
                    <a:bodyPr/>
                    <a:lstStyle/>
                    <a:p>
                      <a:pPr algn="l">
                        <a:lnSpc>
                          <a:spcPct val="80000"/>
                        </a:lnSpc>
                      </a:pPr>
                      <a:endParaRPr lang="en-US" sz="1400" dirty="0"/>
                    </a:p>
                  </a:txBody>
                  <a:tcPr/>
                </a:tc>
                <a:tc>
                  <a:txBody>
                    <a:bodyPr/>
                    <a:lstStyle/>
                    <a:p>
                      <a:pPr algn="l">
                        <a:lnSpc>
                          <a:spcPct val="80000"/>
                        </a:lnSpc>
                      </a:pPr>
                      <a:r>
                        <a:rPr lang="en-US" sz="1400" dirty="0"/>
                        <a:t>Government Subsidies</a:t>
                      </a:r>
                    </a:p>
                  </a:txBody>
                  <a:tcPr anchor="ctr">
                    <a:solidFill>
                      <a:srgbClr val="CBCBCB"/>
                    </a:solidFill>
                  </a:tcPr>
                </a:tc>
                <a:extLst>
                  <a:ext uri="{0D108BD9-81ED-4DB2-BD59-A6C34878D82A}">
                    <a16:rowId xmlns:a16="http://schemas.microsoft.com/office/drawing/2014/main" val="3029694845"/>
                  </a:ext>
                </a:extLst>
              </a:tr>
              <a:tr h="0">
                <a:tc rowSpan="4">
                  <a:txBody>
                    <a:bodyPr/>
                    <a:lstStyle/>
                    <a:p>
                      <a:pPr algn="l">
                        <a:lnSpc>
                          <a:spcPct val="80000"/>
                        </a:lnSpc>
                      </a:pPr>
                      <a:r>
                        <a:rPr lang="en-US" sz="1400" dirty="0"/>
                        <a:t>Expenditure</a:t>
                      </a:r>
                    </a:p>
                  </a:txBody>
                  <a:tcPr anchor="ctr">
                    <a:solidFill>
                      <a:srgbClr val="E7E7E7"/>
                    </a:solidFill>
                  </a:tcPr>
                </a:tc>
                <a:tc>
                  <a:txBody>
                    <a:bodyPr/>
                    <a:lstStyle/>
                    <a:p>
                      <a:pPr algn="l">
                        <a:lnSpc>
                          <a:spcPct val="80000"/>
                        </a:lnSpc>
                      </a:pPr>
                      <a:r>
                        <a:rPr lang="en-US" sz="1400" dirty="0"/>
                        <a:t>Construction cost of public facilities</a:t>
                      </a:r>
                    </a:p>
                  </a:txBody>
                  <a:tcPr anchor="ctr">
                    <a:solidFill>
                      <a:srgbClr val="E7E7E7"/>
                    </a:solidFill>
                  </a:tcPr>
                </a:tc>
                <a:extLst>
                  <a:ext uri="{0D108BD9-81ED-4DB2-BD59-A6C34878D82A}">
                    <a16:rowId xmlns:a16="http://schemas.microsoft.com/office/drawing/2014/main" val="2933560786"/>
                  </a:ext>
                </a:extLst>
              </a:tr>
              <a:tr h="0">
                <a:tc vMerge="1">
                  <a:txBody>
                    <a:bodyPr/>
                    <a:lstStyle/>
                    <a:p>
                      <a:pPr algn="l">
                        <a:lnSpc>
                          <a:spcPct val="80000"/>
                        </a:lnSpc>
                      </a:pPr>
                      <a:endParaRPr lang="en-US" sz="1400" dirty="0"/>
                    </a:p>
                  </a:txBody>
                  <a:tcPr/>
                </a:tc>
                <a:tc>
                  <a:txBody>
                    <a:bodyPr/>
                    <a:lstStyle/>
                    <a:p>
                      <a:pPr algn="l">
                        <a:lnSpc>
                          <a:spcPct val="80000"/>
                        </a:lnSpc>
                      </a:pPr>
                      <a:r>
                        <a:rPr lang="en-US" sz="1400" dirty="0"/>
                        <a:t>Construction cost of coastal levee</a:t>
                      </a:r>
                    </a:p>
                  </a:txBody>
                  <a:tcPr anchor="ctr">
                    <a:solidFill>
                      <a:srgbClr val="E7E7E7"/>
                    </a:solidFill>
                  </a:tcPr>
                </a:tc>
                <a:extLst>
                  <a:ext uri="{0D108BD9-81ED-4DB2-BD59-A6C34878D82A}">
                    <a16:rowId xmlns:a16="http://schemas.microsoft.com/office/drawing/2014/main" val="2992681986"/>
                  </a:ext>
                </a:extLst>
              </a:tr>
              <a:tr h="0">
                <a:tc vMerge="1">
                  <a:txBody>
                    <a:bodyPr/>
                    <a:lstStyle/>
                    <a:p>
                      <a:pPr algn="l">
                        <a:lnSpc>
                          <a:spcPct val="80000"/>
                        </a:lnSpc>
                      </a:pPr>
                      <a:endParaRPr lang="en-US" sz="1400" dirty="0"/>
                    </a:p>
                  </a:txBody>
                  <a:tcPr/>
                </a:tc>
                <a:tc>
                  <a:txBody>
                    <a:bodyPr/>
                    <a:lstStyle/>
                    <a:p>
                      <a:pPr algn="l">
                        <a:lnSpc>
                          <a:spcPct val="80000"/>
                        </a:lnSpc>
                      </a:pPr>
                      <a:r>
                        <a:rPr lang="en-US" sz="1400" dirty="0"/>
                        <a:t>Other development costs</a:t>
                      </a:r>
                    </a:p>
                  </a:txBody>
                  <a:tcPr anchor="ctr">
                    <a:solidFill>
                      <a:srgbClr val="E7E7E7"/>
                    </a:solidFill>
                  </a:tcPr>
                </a:tc>
                <a:extLst>
                  <a:ext uri="{0D108BD9-81ED-4DB2-BD59-A6C34878D82A}">
                    <a16:rowId xmlns:a16="http://schemas.microsoft.com/office/drawing/2014/main" val="1922993853"/>
                  </a:ext>
                </a:extLst>
              </a:tr>
              <a:tr h="0">
                <a:tc vMerge="1">
                  <a:txBody>
                    <a:bodyPr/>
                    <a:lstStyle/>
                    <a:p>
                      <a:pPr algn="l">
                        <a:lnSpc>
                          <a:spcPct val="80000"/>
                        </a:lnSpc>
                      </a:pPr>
                      <a:endParaRPr lang="en-US" sz="1400" dirty="0"/>
                    </a:p>
                  </a:txBody>
                  <a:tcPr/>
                </a:tc>
                <a:tc>
                  <a:txBody>
                    <a:bodyPr/>
                    <a:lstStyle/>
                    <a:p>
                      <a:pPr algn="l">
                        <a:lnSpc>
                          <a:spcPct val="80000"/>
                        </a:lnSpc>
                      </a:pPr>
                      <a:r>
                        <a:rPr lang="en-US" sz="1400" dirty="0"/>
                        <a:t>Administrative costs</a:t>
                      </a:r>
                    </a:p>
                  </a:txBody>
                  <a:tcPr anchor="ctr">
                    <a:solidFill>
                      <a:srgbClr val="E7E7E7"/>
                    </a:solidFill>
                  </a:tcPr>
                </a:tc>
                <a:extLst>
                  <a:ext uri="{0D108BD9-81ED-4DB2-BD59-A6C34878D82A}">
                    <a16:rowId xmlns:a16="http://schemas.microsoft.com/office/drawing/2014/main" val="2324785300"/>
                  </a:ext>
                </a:extLst>
              </a:tr>
            </a:tbl>
          </a:graphicData>
        </a:graphic>
      </p:graphicFrame>
      <p:pic>
        <p:nvPicPr>
          <p:cNvPr id="22" name="Picture 21">
            <a:extLst>
              <a:ext uri="{FF2B5EF4-FFF2-40B4-BE49-F238E27FC236}">
                <a16:creationId xmlns:a16="http://schemas.microsoft.com/office/drawing/2014/main" id="{192B8C4E-C80E-41E9-BD5A-0B1A7C325A0A}"/>
              </a:ext>
            </a:extLst>
          </p:cNvPr>
          <p:cNvPicPr>
            <a:picLocks noChangeAspect="1"/>
          </p:cNvPicPr>
          <p:nvPr/>
        </p:nvPicPr>
        <p:blipFill>
          <a:blip r:embed="rId3"/>
          <a:stretch>
            <a:fillRect/>
          </a:stretch>
        </p:blipFill>
        <p:spPr>
          <a:xfrm>
            <a:off x="583681" y="2219325"/>
            <a:ext cx="6962775" cy="4248150"/>
          </a:xfrm>
          <a:prstGeom prst="rect">
            <a:avLst/>
          </a:prstGeom>
        </p:spPr>
      </p:pic>
    </p:spTree>
    <p:extLst>
      <p:ext uri="{BB962C8B-B14F-4D97-AF65-F5344CB8AC3E}">
        <p14:creationId xmlns:p14="http://schemas.microsoft.com/office/powerpoint/2010/main" val="595845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Financing - Example of Tax Increment Financing</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17</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885114"/>
          </a:xfrm>
          <a:prstGeom prst="rect">
            <a:avLst/>
          </a:prstGeom>
          <a:noFill/>
        </p:spPr>
        <p:txBody>
          <a:bodyPr wrap="square" rtlCol="0">
            <a:spAutoFit/>
          </a:bodyPr>
          <a:lstStyle/>
          <a:p>
            <a:pPr>
              <a:lnSpc>
                <a:spcPct val="80000"/>
              </a:lnSpc>
              <a:spcAft>
                <a:spcPts val="600"/>
              </a:spcAft>
            </a:pPr>
            <a:r>
              <a:rPr lang="en-US" sz="1600" b="1" dirty="0"/>
              <a:t>Mission Bay, San </a:t>
            </a:r>
            <a:r>
              <a:rPr lang="en-US" sz="1600" b="1" dirty="0" err="1"/>
              <a:t>Fransisco</a:t>
            </a:r>
            <a:r>
              <a:rPr lang="en-US" sz="1600" b="1" dirty="0"/>
              <a:t>, USA. </a:t>
            </a:r>
            <a:r>
              <a:rPr lang="en-US" sz="1600" dirty="0"/>
              <a:t>303-acre (123 hectare) former railyard, privately owned by </a:t>
            </a:r>
            <a:r>
              <a:rPr lang="en-US" sz="1600" dirty="0" err="1"/>
              <a:t>Catellus</a:t>
            </a:r>
            <a:r>
              <a:rPr lang="en-US" sz="1600" dirty="0"/>
              <a:t> Corp. </a:t>
            </a:r>
            <a:r>
              <a:rPr lang="en-US" sz="1600" dirty="0" err="1"/>
              <a:t>Catellus</a:t>
            </a:r>
            <a:r>
              <a:rPr lang="en-US" sz="1600" dirty="0"/>
              <a:t> needed an economic development engine for the project and the City’s support, UCSF needed location for a second campus and the Mayor of SF wanted to keep UCSF in SF and to generate community benefits from the project. The City had several tools to offer the developer: land value creation through up-zoning, tax increment finance (TIF) financing, some land. </a:t>
            </a:r>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pic>
        <p:nvPicPr>
          <p:cNvPr id="3" name="Picture 2">
            <a:extLst>
              <a:ext uri="{FF2B5EF4-FFF2-40B4-BE49-F238E27FC236}">
                <a16:creationId xmlns:a16="http://schemas.microsoft.com/office/drawing/2014/main" id="{F30E9E7E-A884-470F-9E64-96039CCF9888}"/>
              </a:ext>
            </a:extLst>
          </p:cNvPr>
          <p:cNvPicPr>
            <a:picLocks noChangeAspect="1"/>
          </p:cNvPicPr>
          <p:nvPr/>
        </p:nvPicPr>
        <p:blipFill>
          <a:blip r:embed="rId2"/>
          <a:stretch>
            <a:fillRect/>
          </a:stretch>
        </p:blipFill>
        <p:spPr>
          <a:xfrm>
            <a:off x="423104" y="2115357"/>
            <a:ext cx="3715759" cy="4287720"/>
          </a:xfrm>
          <a:prstGeom prst="rect">
            <a:avLst/>
          </a:prstGeom>
        </p:spPr>
      </p:pic>
      <p:sp>
        <p:nvSpPr>
          <p:cNvPr id="5" name="TextBox 4">
            <a:extLst>
              <a:ext uri="{FF2B5EF4-FFF2-40B4-BE49-F238E27FC236}">
                <a16:creationId xmlns:a16="http://schemas.microsoft.com/office/drawing/2014/main" id="{6A1D78F4-EA91-4D1D-BC93-051942A28534}"/>
              </a:ext>
            </a:extLst>
          </p:cNvPr>
          <p:cNvSpPr txBox="1"/>
          <p:nvPr/>
        </p:nvSpPr>
        <p:spPr>
          <a:xfrm>
            <a:off x="4485373" y="2059807"/>
            <a:ext cx="6939814" cy="3988784"/>
          </a:xfrm>
          <a:prstGeom prst="rect">
            <a:avLst/>
          </a:prstGeom>
          <a:noFill/>
        </p:spPr>
        <p:txBody>
          <a:bodyPr wrap="square" rtlCol="0">
            <a:spAutoFit/>
          </a:bodyPr>
          <a:lstStyle/>
          <a:p>
            <a:r>
              <a:rPr lang="en-US" sz="2400" b="1" dirty="0"/>
              <a:t>The Deal</a:t>
            </a:r>
          </a:p>
          <a:p>
            <a:endParaRPr lang="en-US" sz="2400" b="1" dirty="0"/>
          </a:p>
          <a:p>
            <a:pPr>
              <a:lnSpc>
                <a:spcPct val="80000"/>
              </a:lnSpc>
            </a:pPr>
            <a:r>
              <a:rPr lang="en-US" b="1" dirty="0" err="1"/>
              <a:t>Catellus</a:t>
            </a:r>
            <a:r>
              <a:rPr lang="en-US" b="1" dirty="0"/>
              <a:t> received: </a:t>
            </a:r>
            <a:endParaRPr lang="en-US" dirty="0"/>
          </a:p>
          <a:p>
            <a:pPr marL="285750" indent="-285750">
              <a:lnSpc>
                <a:spcPct val="80000"/>
              </a:lnSpc>
              <a:buFont typeface="Arial" panose="020B0604020202020204" pitchFamily="34" charset="0"/>
              <a:buChar char="•"/>
            </a:pPr>
            <a:r>
              <a:rPr lang="en-US" dirty="0"/>
              <a:t>Up-zoning to build 5 million </a:t>
            </a:r>
            <a:r>
              <a:rPr lang="en-US" dirty="0" err="1"/>
              <a:t>sqft</a:t>
            </a:r>
            <a:r>
              <a:rPr lang="en-US" dirty="0"/>
              <a:t>(465,000M2) of biotech/office/retail, a 500-room hotel and 6,000 housing units</a:t>
            </a:r>
          </a:p>
          <a:p>
            <a:pPr marL="285750" indent="-285750">
              <a:lnSpc>
                <a:spcPct val="80000"/>
              </a:lnSpc>
              <a:buFont typeface="Arial" panose="020B0604020202020204" pitchFamily="34" charset="0"/>
              <a:buChar char="•"/>
            </a:pPr>
            <a:r>
              <a:rPr lang="en-US" dirty="0"/>
              <a:t>Tax increment financing (TIF) from the City </a:t>
            </a:r>
          </a:p>
          <a:p>
            <a:pPr>
              <a:lnSpc>
                <a:spcPct val="80000"/>
              </a:lnSpc>
            </a:pPr>
            <a:endParaRPr lang="en-US" dirty="0"/>
          </a:p>
          <a:p>
            <a:pPr>
              <a:lnSpc>
                <a:spcPct val="80000"/>
              </a:lnSpc>
            </a:pPr>
            <a:r>
              <a:rPr lang="en-US" b="1" dirty="0"/>
              <a:t>UCSF received:</a:t>
            </a:r>
            <a:endParaRPr lang="en-US" dirty="0"/>
          </a:p>
          <a:p>
            <a:pPr marL="285750" indent="-285750">
              <a:lnSpc>
                <a:spcPct val="80000"/>
              </a:lnSpc>
              <a:buFont typeface="Arial" panose="020B0604020202020204" pitchFamily="34" charset="0"/>
              <a:buChar char="•"/>
            </a:pPr>
            <a:r>
              <a:rPr lang="en-US" dirty="0"/>
              <a:t>43 acre (17 hectare) land donation from </a:t>
            </a:r>
            <a:r>
              <a:rPr lang="en-US" dirty="0" err="1"/>
              <a:t>Catellus</a:t>
            </a:r>
            <a:endParaRPr lang="en-US" dirty="0"/>
          </a:p>
          <a:p>
            <a:pPr marL="285750" indent="-285750">
              <a:lnSpc>
                <a:spcPct val="80000"/>
              </a:lnSpc>
              <a:buFont typeface="Arial" panose="020B0604020202020204" pitchFamily="34" charset="0"/>
              <a:buChar char="•"/>
            </a:pPr>
            <a:r>
              <a:rPr lang="en-US" dirty="0"/>
              <a:t>Up-zoning: 2.65 million </a:t>
            </a:r>
            <a:r>
              <a:rPr lang="en-US" dirty="0" err="1"/>
              <a:t>sqft</a:t>
            </a:r>
            <a:r>
              <a:rPr lang="en-US" dirty="0"/>
              <a:t>(246,000 m2) campus</a:t>
            </a:r>
          </a:p>
          <a:p>
            <a:pPr>
              <a:lnSpc>
                <a:spcPct val="80000"/>
              </a:lnSpc>
            </a:pPr>
            <a:endParaRPr lang="en-US" dirty="0"/>
          </a:p>
          <a:p>
            <a:pPr>
              <a:lnSpc>
                <a:spcPct val="80000"/>
              </a:lnSpc>
            </a:pPr>
            <a:r>
              <a:rPr lang="en-US" b="1" dirty="0"/>
              <a:t>The City received</a:t>
            </a:r>
            <a:endParaRPr lang="en-US" dirty="0"/>
          </a:p>
          <a:p>
            <a:pPr marL="285750" indent="-285750">
              <a:lnSpc>
                <a:spcPct val="80000"/>
              </a:lnSpc>
              <a:buFont typeface="Arial" panose="020B0604020202020204" pitchFamily="34" charset="0"/>
              <a:buChar char="•"/>
            </a:pPr>
            <a:r>
              <a:rPr lang="en-US" dirty="0"/>
              <a:t>$600mm in infrastructure built by </a:t>
            </a:r>
            <a:r>
              <a:rPr lang="en-US" dirty="0" err="1"/>
              <a:t>Catellus</a:t>
            </a:r>
            <a:endParaRPr lang="en-US" dirty="0"/>
          </a:p>
          <a:p>
            <a:pPr marL="285750" indent="-285750">
              <a:lnSpc>
                <a:spcPct val="80000"/>
              </a:lnSpc>
              <a:buFont typeface="Arial" panose="020B0604020202020204" pitchFamily="34" charset="0"/>
              <a:buChar char="•"/>
            </a:pPr>
            <a:r>
              <a:rPr lang="en-US" dirty="0"/>
              <a:t>41 acres (16.5 hectares) of parks built by </a:t>
            </a:r>
            <a:r>
              <a:rPr lang="en-US" dirty="0" err="1"/>
              <a:t>Catellus</a:t>
            </a:r>
            <a:endParaRPr lang="en-US" dirty="0"/>
          </a:p>
          <a:p>
            <a:pPr marL="285750" indent="-285750">
              <a:lnSpc>
                <a:spcPct val="80000"/>
              </a:lnSpc>
              <a:buFont typeface="Arial" panose="020B0604020202020204" pitchFamily="34" charset="0"/>
              <a:buChar char="•"/>
            </a:pPr>
            <a:r>
              <a:rPr lang="en-US" dirty="0"/>
              <a:t>Affordable housing: 28 percent of total units </a:t>
            </a:r>
          </a:p>
          <a:p>
            <a:endParaRPr lang="en-US" dirty="0"/>
          </a:p>
        </p:txBody>
      </p:sp>
    </p:spTree>
    <p:extLst>
      <p:ext uri="{BB962C8B-B14F-4D97-AF65-F5344CB8AC3E}">
        <p14:creationId xmlns:p14="http://schemas.microsoft.com/office/powerpoint/2010/main" val="103732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Financing - Example of Tax Increment Financing</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18</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687068" y="1919251"/>
            <a:ext cx="5290220" cy="294183"/>
          </a:xfrm>
          <a:prstGeom prst="rect">
            <a:avLst/>
          </a:prstGeom>
          <a:noFill/>
        </p:spPr>
        <p:txBody>
          <a:bodyPr wrap="square" rtlCol="0">
            <a:spAutoFit/>
          </a:bodyPr>
          <a:lstStyle/>
          <a:p>
            <a:pPr algn="ctr">
              <a:lnSpc>
                <a:spcPct val="80000"/>
              </a:lnSpc>
              <a:spcAft>
                <a:spcPts val="600"/>
              </a:spcAft>
            </a:pPr>
            <a:r>
              <a:rPr lang="en-US" sz="1600" b="1" dirty="0"/>
              <a:t>Mission Bay’s TIF Flow of Funds</a:t>
            </a:r>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11" name="TextBox 10">
            <a:extLst>
              <a:ext uri="{FF2B5EF4-FFF2-40B4-BE49-F238E27FC236}">
                <a16:creationId xmlns:a16="http://schemas.microsoft.com/office/drawing/2014/main" id="{4141145A-25BC-41F5-B550-EFEEE377C087}"/>
              </a:ext>
            </a:extLst>
          </p:cNvPr>
          <p:cNvSpPr txBox="1"/>
          <p:nvPr/>
        </p:nvSpPr>
        <p:spPr>
          <a:xfrm>
            <a:off x="6450996" y="1946523"/>
            <a:ext cx="5290220" cy="294183"/>
          </a:xfrm>
          <a:prstGeom prst="rect">
            <a:avLst/>
          </a:prstGeom>
          <a:noFill/>
        </p:spPr>
        <p:txBody>
          <a:bodyPr wrap="square" rtlCol="0">
            <a:spAutoFit/>
          </a:bodyPr>
          <a:lstStyle/>
          <a:p>
            <a:pPr algn="ctr">
              <a:lnSpc>
                <a:spcPct val="80000"/>
              </a:lnSpc>
              <a:spcAft>
                <a:spcPts val="600"/>
              </a:spcAft>
            </a:pPr>
            <a:r>
              <a:rPr lang="en-US" sz="1600" b="1" dirty="0"/>
              <a:t>Mission Bay TIF Overall Picture</a:t>
            </a:r>
          </a:p>
        </p:txBody>
      </p:sp>
      <p:pic>
        <p:nvPicPr>
          <p:cNvPr id="8" name="Picture 7">
            <a:extLst>
              <a:ext uri="{FF2B5EF4-FFF2-40B4-BE49-F238E27FC236}">
                <a16:creationId xmlns:a16="http://schemas.microsoft.com/office/drawing/2014/main" id="{D4BEC25C-B264-49B7-B8B6-58DD29C69EFF}"/>
              </a:ext>
            </a:extLst>
          </p:cNvPr>
          <p:cNvPicPr>
            <a:picLocks noChangeAspect="1"/>
          </p:cNvPicPr>
          <p:nvPr/>
        </p:nvPicPr>
        <p:blipFill>
          <a:blip r:embed="rId2"/>
          <a:stretch>
            <a:fillRect/>
          </a:stretch>
        </p:blipFill>
        <p:spPr>
          <a:xfrm>
            <a:off x="224339" y="2562626"/>
            <a:ext cx="11839575" cy="3638550"/>
          </a:xfrm>
          <a:prstGeom prst="rect">
            <a:avLst/>
          </a:prstGeom>
        </p:spPr>
      </p:pic>
    </p:spTree>
    <p:extLst>
      <p:ext uri="{BB962C8B-B14F-4D97-AF65-F5344CB8AC3E}">
        <p14:creationId xmlns:p14="http://schemas.microsoft.com/office/powerpoint/2010/main" val="167530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Implementation - Long-term Institutional Set-up </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19</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12" name="TextBox 11">
            <a:extLst>
              <a:ext uri="{FF2B5EF4-FFF2-40B4-BE49-F238E27FC236}">
                <a16:creationId xmlns:a16="http://schemas.microsoft.com/office/drawing/2014/main" id="{8B8577F0-2354-4D12-9BCC-FDEA2E5B1A89}"/>
              </a:ext>
            </a:extLst>
          </p:cNvPr>
          <p:cNvSpPr txBox="1"/>
          <p:nvPr/>
        </p:nvSpPr>
        <p:spPr>
          <a:xfrm>
            <a:off x="205805" y="1101104"/>
            <a:ext cx="11825774" cy="294183"/>
          </a:xfrm>
          <a:prstGeom prst="rect">
            <a:avLst/>
          </a:prstGeom>
          <a:noFill/>
        </p:spPr>
        <p:txBody>
          <a:bodyPr wrap="square" rtlCol="0">
            <a:spAutoFit/>
          </a:bodyPr>
          <a:lstStyle/>
          <a:p>
            <a:pPr>
              <a:lnSpc>
                <a:spcPct val="80000"/>
              </a:lnSpc>
              <a:spcAft>
                <a:spcPts val="600"/>
              </a:spcAft>
            </a:pPr>
            <a:r>
              <a:rPr lang="en-US" sz="1600" b="1" dirty="0" err="1"/>
              <a:t>Oshiage</a:t>
            </a:r>
            <a:r>
              <a:rPr lang="en-US" sz="1600" b="1" dirty="0"/>
              <a:t>, Tokyo, Japan. </a:t>
            </a:r>
            <a:r>
              <a:rPr lang="en-US" sz="1600" dirty="0"/>
              <a:t>Redevelopment of a 6.4 hectare site.</a:t>
            </a:r>
          </a:p>
        </p:txBody>
      </p:sp>
      <p:sp>
        <p:nvSpPr>
          <p:cNvPr id="15" name="TextBox 14">
            <a:extLst>
              <a:ext uri="{FF2B5EF4-FFF2-40B4-BE49-F238E27FC236}">
                <a16:creationId xmlns:a16="http://schemas.microsoft.com/office/drawing/2014/main" id="{A4024912-FB36-4C26-BCDC-AF1AB930AA89}"/>
              </a:ext>
            </a:extLst>
          </p:cNvPr>
          <p:cNvSpPr txBox="1"/>
          <p:nvPr/>
        </p:nvSpPr>
        <p:spPr>
          <a:xfrm>
            <a:off x="1072078" y="1505365"/>
            <a:ext cx="5290220" cy="294183"/>
          </a:xfrm>
          <a:prstGeom prst="rect">
            <a:avLst/>
          </a:prstGeom>
          <a:noFill/>
        </p:spPr>
        <p:txBody>
          <a:bodyPr wrap="square" rtlCol="0">
            <a:spAutoFit/>
          </a:bodyPr>
          <a:lstStyle/>
          <a:p>
            <a:pPr algn="ctr">
              <a:lnSpc>
                <a:spcPct val="80000"/>
              </a:lnSpc>
              <a:spcAft>
                <a:spcPts val="600"/>
              </a:spcAft>
            </a:pPr>
            <a:r>
              <a:rPr lang="en-US" sz="1600" b="1" dirty="0"/>
              <a:t>Institutional Setup</a:t>
            </a:r>
          </a:p>
        </p:txBody>
      </p:sp>
      <p:sp>
        <p:nvSpPr>
          <p:cNvPr id="16" name="TextBox 15">
            <a:extLst>
              <a:ext uri="{FF2B5EF4-FFF2-40B4-BE49-F238E27FC236}">
                <a16:creationId xmlns:a16="http://schemas.microsoft.com/office/drawing/2014/main" id="{9AFDD998-3ED0-406C-8FB2-5EA261D69683}"/>
              </a:ext>
            </a:extLst>
          </p:cNvPr>
          <p:cNvSpPr txBox="1"/>
          <p:nvPr/>
        </p:nvSpPr>
        <p:spPr>
          <a:xfrm>
            <a:off x="7971787" y="1513387"/>
            <a:ext cx="2933636" cy="294183"/>
          </a:xfrm>
          <a:prstGeom prst="rect">
            <a:avLst/>
          </a:prstGeom>
          <a:noFill/>
        </p:spPr>
        <p:txBody>
          <a:bodyPr wrap="square" rtlCol="0">
            <a:spAutoFit/>
          </a:bodyPr>
          <a:lstStyle/>
          <a:p>
            <a:pPr algn="ctr">
              <a:lnSpc>
                <a:spcPct val="80000"/>
              </a:lnSpc>
              <a:spcAft>
                <a:spcPts val="600"/>
              </a:spcAft>
            </a:pPr>
            <a:r>
              <a:rPr lang="en-US" sz="1600" b="1" dirty="0"/>
              <a:t>History and Site</a:t>
            </a:r>
          </a:p>
        </p:txBody>
      </p:sp>
      <p:pic>
        <p:nvPicPr>
          <p:cNvPr id="17" name="Picture 16">
            <a:extLst>
              <a:ext uri="{FF2B5EF4-FFF2-40B4-BE49-F238E27FC236}">
                <a16:creationId xmlns:a16="http://schemas.microsoft.com/office/drawing/2014/main" id="{C423BB55-9665-43DE-9235-532E783C05CD}"/>
              </a:ext>
            </a:extLst>
          </p:cNvPr>
          <p:cNvPicPr>
            <a:picLocks noChangeAspect="1"/>
          </p:cNvPicPr>
          <p:nvPr/>
        </p:nvPicPr>
        <p:blipFill>
          <a:blip r:embed="rId2"/>
          <a:stretch>
            <a:fillRect/>
          </a:stretch>
        </p:blipFill>
        <p:spPr>
          <a:xfrm>
            <a:off x="398245" y="1932372"/>
            <a:ext cx="11049000" cy="4591050"/>
          </a:xfrm>
          <a:prstGeom prst="rect">
            <a:avLst/>
          </a:prstGeom>
        </p:spPr>
      </p:pic>
    </p:spTree>
    <p:extLst>
      <p:ext uri="{BB962C8B-B14F-4D97-AF65-F5344CB8AC3E}">
        <p14:creationId xmlns:p14="http://schemas.microsoft.com/office/powerpoint/2010/main" val="78110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36A8BF-41EA-42BC-81C8-FBF63F53A159}"/>
              </a:ext>
            </a:extLst>
          </p:cNvPr>
          <p:cNvSpPr txBox="1">
            <a:spLocks/>
          </p:cNvSpPr>
          <p:nvPr/>
        </p:nvSpPr>
        <p:spPr>
          <a:xfrm>
            <a:off x="131975" y="3296505"/>
            <a:ext cx="11745798" cy="63159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Urban Regeneration - Why?</a:t>
            </a:r>
          </a:p>
        </p:txBody>
      </p:sp>
      <p:grpSp>
        <p:nvGrpSpPr>
          <p:cNvPr id="9" name="Group 8">
            <a:extLst>
              <a:ext uri="{FF2B5EF4-FFF2-40B4-BE49-F238E27FC236}">
                <a16:creationId xmlns:a16="http://schemas.microsoft.com/office/drawing/2014/main" id="{4ED3AA0A-1375-48D3-B486-043CB20C7750}"/>
              </a:ext>
            </a:extLst>
          </p:cNvPr>
          <p:cNvGrpSpPr/>
          <p:nvPr/>
        </p:nvGrpSpPr>
        <p:grpSpPr>
          <a:xfrm>
            <a:off x="0" y="3918673"/>
            <a:ext cx="12194118" cy="102994"/>
            <a:chOff x="0" y="3918673"/>
            <a:chExt cx="12194118" cy="102994"/>
          </a:xfrm>
        </p:grpSpPr>
        <p:sp>
          <p:nvSpPr>
            <p:cNvPr id="5" name="Rectangle 4">
              <a:extLst>
                <a:ext uri="{FF2B5EF4-FFF2-40B4-BE49-F238E27FC236}">
                  <a16:creationId xmlns:a16="http://schemas.microsoft.com/office/drawing/2014/main" id="{E39D34DD-0B3F-4ABF-836B-D04D2CB72D59}"/>
                </a:ext>
              </a:extLst>
            </p:cNvPr>
            <p:cNvSpPr/>
            <p:nvPr/>
          </p:nvSpPr>
          <p:spPr>
            <a:xfrm>
              <a:off x="0" y="3918673"/>
              <a:ext cx="9084733" cy="102993"/>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F9BEDA-5551-4099-A802-B054F543D140}"/>
                </a:ext>
              </a:extLst>
            </p:cNvPr>
            <p:cNvSpPr/>
            <p:nvPr/>
          </p:nvSpPr>
          <p:spPr>
            <a:xfrm>
              <a:off x="9057216" y="3918673"/>
              <a:ext cx="1566333" cy="102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E3AA25-CAF1-48E2-BF47-962252016FDF}"/>
                </a:ext>
              </a:extLst>
            </p:cNvPr>
            <p:cNvSpPr/>
            <p:nvPr/>
          </p:nvSpPr>
          <p:spPr>
            <a:xfrm>
              <a:off x="10627785" y="3918673"/>
              <a:ext cx="1566333" cy="10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088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Implementation - Town Management</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20</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F1379B-1EF1-412F-B26D-35DB241C8B32}"/>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
        <p:nvSpPr>
          <p:cNvPr id="12" name="TextBox 11">
            <a:extLst>
              <a:ext uri="{FF2B5EF4-FFF2-40B4-BE49-F238E27FC236}">
                <a16:creationId xmlns:a16="http://schemas.microsoft.com/office/drawing/2014/main" id="{8B8577F0-2354-4D12-9BCC-FDEA2E5B1A89}"/>
              </a:ext>
            </a:extLst>
          </p:cNvPr>
          <p:cNvSpPr txBox="1"/>
          <p:nvPr/>
        </p:nvSpPr>
        <p:spPr>
          <a:xfrm>
            <a:off x="205805" y="1101104"/>
            <a:ext cx="11825774" cy="491160"/>
          </a:xfrm>
          <a:prstGeom prst="rect">
            <a:avLst/>
          </a:prstGeom>
          <a:noFill/>
        </p:spPr>
        <p:txBody>
          <a:bodyPr wrap="square" rtlCol="0">
            <a:spAutoFit/>
          </a:bodyPr>
          <a:lstStyle/>
          <a:p>
            <a:pPr>
              <a:lnSpc>
                <a:spcPct val="80000"/>
              </a:lnSpc>
              <a:spcAft>
                <a:spcPts val="600"/>
              </a:spcAft>
            </a:pPr>
            <a:r>
              <a:rPr lang="en-US" sz="1600" b="1" dirty="0" err="1"/>
              <a:t>Toyosu</a:t>
            </a:r>
            <a:r>
              <a:rPr lang="en-US" sz="1600" b="1" dirty="0"/>
              <a:t>, Tokyo, Japan. </a:t>
            </a:r>
            <a:r>
              <a:rPr lang="en-US" sz="1600" dirty="0"/>
              <a:t>After the redevelopment, the institutional set-up of the Town Management council (made up of local residents, tenants and local companies) ensures that the redevelopment area remains attractive.</a:t>
            </a:r>
          </a:p>
        </p:txBody>
      </p:sp>
      <p:sp>
        <p:nvSpPr>
          <p:cNvPr id="15" name="TextBox 14">
            <a:extLst>
              <a:ext uri="{FF2B5EF4-FFF2-40B4-BE49-F238E27FC236}">
                <a16:creationId xmlns:a16="http://schemas.microsoft.com/office/drawing/2014/main" id="{A4024912-FB36-4C26-BCDC-AF1AB930AA89}"/>
              </a:ext>
            </a:extLst>
          </p:cNvPr>
          <p:cNvSpPr txBox="1"/>
          <p:nvPr/>
        </p:nvSpPr>
        <p:spPr>
          <a:xfrm>
            <a:off x="3035632" y="2044379"/>
            <a:ext cx="5290220" cy="294183"/>
          </a:xfrm>
          <a:prstGeom prst="rect">
            <a:avLst/>
          </a:prstGeom>
          <a:noFill/>
        </p:spPr>
        <p:txBody>
          <a:bodyPr wrap="square" rtlCol="0">
            <a:spAutoFit/>
          </a:bodyPr>
          <a:lstStyle/>
          <a:p>
            <a:pPr algn="ctr">
              <a:lnSpc>
                <a:spcPct val="80000"/>
              </a:lnSpc>
              <a:spcAft>
                <a:spcPts val="600"/>
              </a:spcAft>
            </a:pPr>
            <a:r>
              <a:rPr lang="en-US" sz="1600" b="1" dirty="0"/>
              <a:t>Institutional Setup of Long-term Town Management</a:t>
            </a:r>
          </a:p>
        </p:txBody>
      </p:sp>
      <p:pic>
        <p:nvPicPr>
          <p:cNvPr id="7" name="Picture 6">
            <a:extLst>
              <a:ext uri="{FF2B5EF4-FFF2-40B4-BE49-F238E27FC236}">
                <a16:creationId xmlns:a16="http://schemas.microsoft.com/office/drawing/2014/main" id="{1F4DB985-D902-4DC9-807A-91CED9CFD083}"/>
              </a:ext>
            </a:extLst>
          </p:cNvPr>
          <p:cNvPicPr>
            <a:picLocks noChangeAspect="1"/>
          </p:cNvPicPr>
          <p:nvPr/>
        </p:nvPicPr>
        <p:blipFill>
          <a:blip r:embed="rId2"/>
          <a:stretch>
            <a:fillRect/>
          </a:stretch>
        </p:blipFill>
        <p:spPr>
          <a:xfrm>
            <a:off x="1505702" y="2434590"/>
            <a:ext cx="8410575" cy="3086100"/>
          </a:xfrm>
          <a:prstGeom prst="rect">
            <a:avLst/>
          </a:prstGeom>
        </p:spPr>
      </p:pic>
    </p:spTree>
    <p:extLst>
      <p:ext uri="{BB962C8B-B14F-4D97-AF65-F5344CB8AC3E}">
        <p14:creationId xmlns:p14="http://schemas.microsoft.com/office/powerpoint/2010/main" val="28631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36A8BF-41EA-42BC-81C8-FBF63F53A159}"/>
              </a:ext>
            </a:extLst>
          </p:cNvPr>
          <p:cNvSpPr txBox="1">
            <a:spLocks/>
          </p:cNvSpPr>
          <p:nvPr/>
        </p:nvSpPr>
        <p:spPr>
          <a:xfrm>
            <a:off x="131975" y="3296505"/>
            <a:ext cx="11745798" cy="63159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Annex</a:t>
            </a:r>
          </a:p>
        </p:txBody>
      </p:sp>
      <p:grpSp>
        <p:nvGrpSpPr>
          <p:cNvPr id="9" name="Group 8">
            <a:extLst>
              <a:ext uri="{FF2B5EF4-FFF2-40B4-BE49-F238E27FC236}">
                <a16:creationId xmlns:a16="http://schemas.microsoft.com/office/drawing/2014/main" id="{4ED3AA0A-1375-48D3-B486-043CB20C7750}"/>
              </a:ext>
            </a:extLst>
          </p:cNvPr>
          <p:cNvGrpSpPr/>
          <p:nvPr/>
        </p:nvGrpSpPr>
        <p:grpSpPr>
          <a:xfrm>
            <a:off x="0" y="3918673"/>
            <a:ext cx="12194118" cy="102994"/>
            <a:chOff x="0" y="3918673"/>
            <a:chExt cx="12194118" cy="102994"/>
          </a:xfrm>
        </p:grpSpPr>
        <p:sp>
          <p:nvSpPr>
            <p:cNvPr id="5" name="Rectangle 4">
              <a:extLst>
                <a:ext uri="{FF2B5EF4-FFF2-40B4-BE49-F238E27FC236}">
                  <a16:creationId xmlns:a16="http://schemas.microsoft.com/office/drawing/2014/main" id="{E39D34DD-0B3F-4ABF-836B-D04D2CB72D59}"/>
                </a:ext>
              </a:extLst>
            </p:cNvPr>
            <p:cNvSpPr/>
            <p:nvPr/>
          </p:nvSpPr>
          <p:spPr>
            <a:xfrm>
              <a:off x="0" y="3918673"/>
              <a:ext cx="9084733" cy="102993"/>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F9BEDA-5551-4099-A802-B054F543D140}"/>
                </a:ext>
              </a:extLst>
            </p:cNvPr>
            <p:cNvSpPr/>
            <p:nvPr/>
          </p:nvSpPr>
          <p:spPr>
            <a:xfrm>
              <a:off x="9057216" y="3918673"/>
              <a:ext cx="1566333" cy="102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E3AA25-CAF1-48E2-BF47-962252016FDF}"/>
                </a:ext>
              </a:extLst>
            </p:cNvPr>
            <p:cNvSpPr/>
            <p:nvPr/>
          </p:nvSpPr>
          <p:spPr>
            <a:xfrm>
              <a:off x="10627785" y="3918673"/>
              <a:ext cx="1566333" cy="10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207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695C8F-ECE6-4931-A953-40AC0EFAD9E3}"/>
              </a:ext>
            </a:extLst>
          </p:cNvPr>
          <p:cNvSpPr/>
          <p:nvPr/>
        </p:nvSpPr>
        <p:spPr>
          <a:xfrm>
            <a:off x="0" y="885525"/>
            <a:ext cx="12192000" cy="5972476"/>
          </a:xfrm>
          <a:prstGeom prst="rect">
            <a:avLst/>
          </a:prstGeom>
          <a:solidFill>
            <a:srgbClr val="FFF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Phase 1 - Scoping</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22</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F7FB16-FD9B-4B2D-821B-4D3C0A224F44}"/>
              </a:ext>
            </a:extLst>
          </p:cNvPr>
          <p:cNvSpPr txBox="1"/>
          <p:nvPr/>
        </p:nvSpPr>
        <p:spPr>
          <a:xfrm>
            <a:off x="188931" y="6552241"/>
            <a:ext cx="7646033" cy="261610"/>
          </a:xfrm>
          <a:prstGeom prst="rect">
            <a:avLst/>
          </a:prstGeom>
          <a:noFill/>
        </p:spPr>
        <p:txBody>
          <a:bodyPr wrap="square" rtlCol="0">
            <a:spAutoFit/>
          </a:bodyPr>
          <a:lstStyle/>
          <a:p>
            <a:r>
              <a:rPr lang="en-US" sz="1100" dirty="0"/>
              <a:t>Source: World Bank, Regenerating Urban Land – A Practitioner’s Guide to Leveraging Private Investment  </a:t>
            </a:r>
          </a:p>
        </p:txBody>
      </p:sp>
      <p:pic>
        <p:nvPicPr>
          <p:cNvPr id="8" name="Picture 7">
            <a:extLst>
              <a:ext uri="{FF2B5EF4-FFF2-40B4-BE49-F238E27FC236}">
                <a16:creationId xmlns:a16="http://schemas.microsoft.com/office/drawing/2014/main" id="{80525ACB-3D10-464C-A2DF-4ABC3C2583DA}"/>
              </a:ext>
            </a:extLst>
          </p:cNvPr>
          <p:cNvPicPr>
            <a:picLocks noChangeAspect="1"/>
          </p:cNvPicPr>
          <p:nvPr/>
        </p:nvPicPr>
        <p:blipFill>
          <a:blip r:embed="rId2"/>
          <a:stretch>
            <a:fillRect/>
          </a:stretch>
        </p:blipFill>
        <p:spPr>
          <a:xfrm>
            <a:off x="553854" y="1041634"/>
            <a:ext cx="7696200" cy="5429250"/>
          </a:xfrm>
          <a:prstGeom prst="rect">
            <a:avLst/>
          </a:prstGeom>
        </p:spPr>
      </p:pic>
    </p:spTree>
    <p:extLst>
      <p:ext uri="{BB962C8B-B14F-4D97-AF65-F5344CB8AC3E}">
        <p14:creationId xmlns:p14="http://schemas.microsoft.com/office/powerpoint/2010/main" val="48740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C27BCF-EF0A-4F26-8B79-BADFFFB1C759}"/>
              </a:ext>
            </a:extLst>
          </p:cNvPr>
          <p:cNvSpPr/>
          <p:nvPr/>
        </p:nvSpPr>
        <p:spPr>
          <a:xfrm>
            <a:off x="0" y="885525"/>
            <a:ext cx="12192000" cy="5972476"/>
          </a:xfrm>
          <a:prstGeom prst="rect">
            <a:avLst/>
          </a:prstGeom>
          <a:solidFill>
            <a:srgbClr val="FFF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Phase 2 - Planning</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23</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0B212A-F285-4321-8DD1-CC8918529986}"/>
              </a:ext>
            </a:extLst>
          </p:cNvPr>
          <p:cNvSpPr txBox="1"/>
          <p:nvPr/>
        </p:nvSpPr>
        <p:spPr>
          <a:xfrm>
            <a:off x="5502077" y="6596390"/>
            <a:ext cx="7646033" cy="261610"/>
          </a:xfrm>
          <a:prstGeom prst="rect">
            <a:avLst/>
          </a:prstGeom>
          <a:noFill/>
        </p:spPr>
        <p:txBody>
          <a:bodyPr wrap="square" rtlCol="0">
            <a:spAutoFit/>
          </a:bodyPr>
          <a:lstStyle/>
          <a:p>
            <a:r>
              <a:rPr lang="en-US" sz="1100" dirty="0"/>
              <a:t>Source: World Bank, Regenerating Urban Land – A Practitioner’s Guide to Leveraging Private Investment  </a:t>
            </a:r>
          </a:p>
        </p:txBody>
      </p:sp>
      <p:pic>
        <p:nvPicPr>
          <p:cNvPr id="7" name="Picture 6">
            <a:extLst>
              <a:ext uri="{FF2B5EF4-FFF2-40B4-BE49-F238E27FC236}">
                <a16:creationId xmlns:a16="http://schemas.microsoft.com/office/drawing/2014/main" id="{2F0849A5-EDA0-45C5-8171-9748C1E988BF}"/>
              </a:ext>
            </a:extLst>
          </p:cNvPr>
          <p:cNvPicPr>
            <a:picLocks noChangeAspect="1"/>
          </p:cNvPicPr>
          <p:nvPr/>
        </p:nvPicPr>
        <p:blipFill>
          <a:blip r:embed="rId2"/>
          <a:stretch>
            <a:fillRect/>
          </a:stretch>
        </p:blipFill>
        <p:spPr>
          <a:xfrm>
            <a:off x="618673" y="971550"/>
            <a:ext cx="4467225" cy="5886450"/>
          </a:xfrm>
          <a:prstGeom prst="rect">
            <a:avLst/>
          </a:prstGeom>
        </p:spPr>
      </p:pic>
      <p:pic>
        <p:nvPicPr>
          <p:cNvPr id="10" name="Picture 9">
            <a:extLst>
              <a:ext uri="{FF2B5EF4-FFF2-40B4-BE49-F238E27FC236}">
                <a16:creationId xmlns:a16="http://schemas.microsoft.com/office/drawing/2014/main" id="{CB05AFDE-6DA2-47D1-96CD-89564E8EC3D0}"/>
              </a:ext>
            </a:extLst>
          </p:cNvPr>
          <p:cNvPicPr>
            <a:picLocks noChangeAspect="1"/>
          </p:cNvPicPr>
          <p:nvPr/>
        </p:nvPicPr>
        <p:blipFill>
          <a:blip r:embed="rId3"/>
          <a:stretch>
            <a:fillRect/>
          </a:stretch>
        </p:blipFill>
        <p:spPr>
          <a:xfrm>
            <a:off x="5819423" y="1309938"/>
            <a:ext cx="5057775" cy="5200650"/>
          </a:xfrm>
          <a:prstGeom prst="rect">
            <a:avLst/>
          </a:prstGeom>
        </p:spPr>
      </p:pic>
    </p:spTree>
    <p:extLst>
      <p:ext uri="{BB962C8B-B14F-4D97-AF65-F5344CB8AC3E}">
        <p14:creationId xmlns:p14="http://schemas.microsoft.com/office/powerpoint/2010/main" val="284380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695C8F-ECE6-4931-A953-40AC0EFAD9E3}"/>
              </a:ext>
            </a:extLst>
          </p:cNvPr>
          <p:cNvSpPr/>
          <p:nvPr/>
        </p:nvSpPr>
        <p:spPr>
          <a:xfrm>
            <a:off x="0" y="885525"/>
            <a:ext cx="12192000" cy="5972476"/>
          </a:xfrm>
          <a:prstGeom prst="rect">
            <a:avLst/>
          </a:prstGeom>
          <a:solidFill>
            <a:srgbClr val="FFF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Phase 3 - Financing</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24</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F7FB16-FD9B-4B2D-821B-4D3C0A224F44}"/>
              </a:ext>
            </a:extLst>
          </p:cNvPr>
          <p:cNvSpPr txBox="1"/>
          <p:nvPr/>
        </p:nvSpPr>
        <p:spPr>
          <a:xfrm>
            <a:off x="5656080" y="6504115"/>
            <a:ext cx="7646033" cy="261610"/>
          </a:xfrm>
          <a:prstGeom prst="rect">
            <a:avLst/>
          </a:prstGeom>
          <a:noFill/>
        </p:spPr>
        <p:txBody>
          <a:bodyPr wrap="square" rtlCol="0">
            <a:spAutoFit/>
          </a:bodyPr>
          <a:lstStyle/>
          <a:p>
            <a:r>
              <a:rPr lang="en-US" sz="1100" dirty="0"/>
              <a:t>Source: World Bank, Regenerating Urban Land – A Practitioner’s Guide to Leveraging Private Investment  </a:t>
            </a:r>
          </a:p>
        </p:txBody>
      </p:sp>
      <p:pic>
        <p:nvPicPr>
          <p:cNvPr id="7" name="Picture 6">
            <a:extLst>
              <a:ext uri="{FF2B5EF4-FFF2-40B4-BE49-F238E27FC236}">
                <a16:creationId xmlns:a16="http://schemas.microsoft.com/office/drawing/2014/main" id="{CD1AB808-14C6-4449-A595-B4147CE5ABF1}"/>
              </a:ext>
            </a:extLst>
          </p:cNvPr>
          <p:cNvPicPr>
            <a:picLocks noChangeAspect="1"/>
          </p:cNvPicPr>
          <p:nvPr/>
        </p:nvPicPr>
        <p:blipFill>
          <a:blip r:embed="rId2"/>
          <a:stretch>
            <a:fillRect/>
          </a:stretch>
        </p:blipFill>
        <p:spPr>
          <a:xfrm>
            <a:off x="679684" y="999825"/>
            <a:ext cx="4171950" cy="5829300"/>
          </a:xfrm>
          <a:prstGeom prst="rect">
            <a:avLst/>
          </a:prstGeom>
        </p:spPr>
      </p:pic>
    </p:spTree>
    <p:extLst>
      <p:ext uri="{BB962C8B-B14F-4D97-AF65-F5344CB8AC3E}">
        <p14:creationId xmlns:p14="http://schemas.microsoft.com/office/powerpoint/2010/main" val="169023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695C8F-ECE6-4931-A953-40AC0EFAD9E3}"/>
              </a:ext>
            </a:extLst>
          </p:cNvPr>
          <p:cNvSpPr/>
          <p:nvPr/>
        </p:nvSpPr>
        <p:spPr>
          <a:xfrm>
            <a:off x="0" y="885525"/>
            <a:ext cx="12192000" cy="5972476"/>
          </a:xfrm>
          <a:prstGeom prst="rect">
            <a:avLst/>
          </a:prstGeom>
          <a:solidFill>
            <a:srgbClr val="FFF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Phase 4 - Implementation</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25</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F7FB16-FD9B-4B2D-821B-4D3C0A224F44}"/>
              </a:ext>
            </a:extLst>
          </p:cNvPr>
          <p:cNvSpPr txBox="1"/>
          <p:nvPr/>
        </p:nvSpPr>
        <p:spPr>
          <a:xfrm>
            <a:off x="5656080" y="6504115"/>
            <a:ext cx="7646033" cy="261610"/>
          </a:xfrm>
          <a:prstGeom prst="rect">
            <a:avLst/>
          </a:prstGeom>
          <a:noFill/>
        </p:spPr>
        <p:txBody>
          <a:bodyPr wrap="square" rtlCol="0">
            <a:spAutoFit/>
          </a:bodyPr>
          <a:lstStyle/>
          <a:p>
            <a:r>
              <a:rPr lang="en-US" sz="1100" dirty="0"/>
              <a:t>Source: World Bank, Regenerating Urban Land – A Practitioner’s Guide to Leveraging Private Investment  </a:t>
            </a:r>
          </a:p>
        </p:txBody>
      </p:sp>
      <p:pic>
        <p:nvPicPr>
          <p:cNvPr id="8" name="Picture 7">
            <a:extLst>
              <a:ext uri="{FF2B5EF4-FFF2-40B4-BE49-F238E27FC236}">
                <a16:creationId xmlns:a16="http://schemas.microsoft.com/office/drawing/2014/main" id="{462B34E1-40BE-47CF-90E3-DE96C014B942}"/>
              </a:ext>
            </a:extLst>
          </p:cNvPr>
          <p:cNvPicPr>
            <a:picLocks noChangeAspect="1"/>
          </p:cNvPicPr>
          <p:nvPr/>
        </p:nvPicPr>
        <p:blipFill>
          <a:blip r:embed="rId2"/>
          <a:stretch>
            <a:fillRect/>
          </a:stretch>
        </p:blipFill>
        <p:spPr>
          <a:xfrm>
            <a:off x="57401" y="952500"/>
            <a:ext cx="5724525" cy="5905500"/>
          </a:xfrm>
          <a:prstGeom prst="rect">
            <a:avLst/>
          </a:prstGeom>
        </p:spPr>
      </p:pic>
    </p:spTree>
    <p:extLst>
      <p:ext uri="{BB962C8B-B14F-4D97-AF65-F5344CB8AC3E}">
        <p14:creationId xmlns:p14="http://schemas.microsoft.com/office/powerpoint/2010/main" val="416643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Urbanization in Indonesia</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3</a:t>
            </a:fld>
            <a:endParaRPr lang="en-US" dirty="0"/>
          </a:p>
        </p:txBody>
      </p:sp>
      <p:sp>
        <p:nvSpPr>
          <p:cNvPr id="5" name="TextBox 4">
            <a:extLst>
              <a:ext uri="{FF2B5EF4-FFF2-40B4-BE49-F238E27FC236}">
                <a16:creationId xmlns:a16="http://schemas.microsoft.com/office/drawing/2014/main" id="{41662088-B3BB-4C20-95E7-11A2CFED49B6}"/>
              </a:ext>
            </a:extLst>
          </p:cNvPr>
          <p:cNvSpPr txBox="1"/>
          <p:nvPr/>
        </p:nvSpPr>
        <p:spPr>
          <a:xfrm>
            <a:off x="321309" y="4065686"/>
            <a:ext cx="3527066" cy="1061829"/>
          </a:xfrm>
          <a:prstGeom prst="rect">
            <a:avLst/>
          </a:prstGeom>
          <a:noFill/>
        </p:spPr>
        <p:txBody>
          <a:bodyPr wrap="square" rtlCol="0">
            <a:spAutoFit/>
          </a:bodyPr>
          <a:lstStyle/>
          <a:p>
            <a:pPr>
              <a:lnSpc>
                <a:spcPct val="80000"/>
              </a:lnSpc>
              <a:spcAft>
                <a:spcPts val="600"/>
              </a:spcAft>
            </a:pPr>
            <a:r>
              <a:rPr lang="en-US" sz="2000" b="1" dirty="0"/>
              <a:t>Rapid Urbanization.</a:t>
            </a:r>
          </a:p>
          <a:p>
            <a:pPr marL="91440" indent="-91440">
              <a:spcAft>
                <a:spcPts val="600"/>
              </a:spcAft>
              <a:buFontTx/>
              <a:buChar char="-"/>
            </a:pPr>
            <a:r>
              <a:rPr lang="en-US" sz="1400" dirty="0"/>
              <a:t>Over </a:t>
            </a:r>
            <a:r>
              <a:rPr lang="en-US" sz="1400" b="1" dirty="0">
                <a:solidFill>
                  <a:srgbClr val="C00000"/>
                </a:solidFill>
              </a:rPr>
              <a:t>55%</a:t>
            </a:r>
            <a:r>
              <a:rPr lang="en-US" sz="1400" b="1" dirty="0"/>
              <a:t> </a:t>
            </a:r>
            <a:r>
              <a:rPr lang="en-US" sz="1400" dirty="0"/>
              <a:t>of Indonesia’s national population (approximately 149 million) living in towns and cities in 2017.</a:t>
            </a:r>
          </a:p>
        </p:txBody>
      </p:sp>
      <p:sp>
        <p:nvSpPr>
          <p:cNvPr id="7" name="Oval 6">
            <a:extLst>
              <a:ext uri="{FF2B5EF4-FFF2-40B4-BE49-F238E27FC236}">
                <a16:creationId xmlns:a16="http://schemas.microsoft.com/office/drawing/2014/main" id="{2CA964CA-E3F3-4471-98F1-C0BE537336EE}"/>
              </a:ext>
            </a:extLst>
          </p:cNvPr>
          <p:cNvSpPr/>
          <p:nvPr/>
        </p:nvSpPr>
        <p:spPr>
          <a:xfrm>
            <a:off x="1027014" y="2083974"/>
            <a:ext cx="1827621" cy="1827621"/>
          </a:xfrm>
          <a:prstGeom prst="ellipse">
            <a:avLst/>
          </a:prstGeom>
          <a:noFill/>
          <a:ln w="1016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ED52509-823A-4C30-9823-3C57F7F1B7B3}"/>
              </a:ext>
            </a:extLst>
          </p:cNvPr>
          <p:cNvSpPr/>
          <p:nvPr/>
        </p:nvSpPr>
        <p:spPr>
          <a:xfrm>
            <a:off x="4922083" y="2084967"/>
            <a:ext cx="1827621" cy="1827621"/>
          </a:xfrm>
          <a:prstGeom prst="ellipse">
            <a:avLst/>
          </a:prstGeom>
          <a:noFill/>
          <a:ln w="1016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ity">
            <a:extLst>
              <a:ext uri="{FF2B5EF4-FFF2-40B4-BE49-F238E27FC236}">
                <a16:creationId xmlns:a16="http://schemas.microsoft.com/office/drawing/2014/main" id="{A4013245-0F66-4C9C-8437-C0D0E306B3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8194" y="2296689"/>
            <a:ext cx="1455159" cy="1455159"/>
          </a:xfrm>
          <a:prstGeom prst="rect">
            <a:avLst/>
          </a:prstGeom>
        </p:spPr>
      </p:pic>
      <p:sp>
        <p:nvSpPr>
          <p:cNvPr id="28" name="Oval 27">
            <a:extLst>
              <a:ext uri="{FF2B5EF4-FFF2-40B4-BE49-F238E27FC236}">
                <a16:creationId xmlns:a16="http://schemas.microsoft.com/office/drawing/2014/main" id="{57B400D3-7141-4734-9686-79094B23C3D6}"/>
              </a:ext>
            </a:extLst>
          </p:cNvPr>
          <p:cNvSpPr/>
          <p:nvPr/>
        </p:nvSpPr>
        <p:spPr>
          <a:xfrm>
            <a:off x="9110679" y="2085963"/>
            <a:ext cx="1827621" cy="1827621"/>
          </a:xfrm>
          <a:prstGeom prst="ellipse">
            <a:avLst/>
          </a:prstGeom>
          <a:noFill/>
          <a:ln w="1016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6002DC-0BED-4AAB-9726-54268B26AD96}"/>
              </a:ext>
            </a:extLst>
          </p:cNvPr>
          <p:cNvSpPr txBox="1"/>
          <p:nvPr/>
        </p:nvSpPr>
        <p:spPr>
          <a:xfrm>
            <a:off x="4401025" y="4066783"/>
            <a:ext cx="3527066" cy="1308050"/>
          </a:xfrm>
          <a:prstGeom prst="rect">
            <a:avLst/>
          </a:prstGeom>
          <a:noFill/>
        </p:spPr>
        <p:txBody>
          <a:bodyPr wrap="square" rtlCol="0">
            <a:spAutoFit/>
          </a:bodyPr>
          <a:lstStyle/>
          <a:p>
            <a:pPr>
              <a:lnSpc>
                <a:spcPct val="80000"/>
              </a:lnSpc>
              <a:spcAft>
                <a:spcPts val="600"/>
              </a:spcAft>
            </a:pPr>
            <a:r>
              <a:rPr lang="en-US" sz="2000" b="1" dirty="0"/>
              <a:t>Cities have not realized full potential.</a:t>
            </a:r>
            <a:endParaRPr lang="en-US" sz="1400" dirty="0"/>
          </a:p>
          <a:p>
            <a:pPr marL="91440" indent="-91440">
              <a:spcAft>
                <a:spcPts val="600"/>
              </a:spcAft>
              <a:buFontTx/>
              <a:buChar char="-"/>
            </a:pPr>
            <a:r>
              <a:rPr lang="en-US" sz="1400" dirty="0"/>
              <a:t>While contributing to </a:t>
            </a:r>
            <a:r>
              <a:rPr lang="en-US" sz="1400" b="1" dirty="0">
                <a:solidFill>
                  <a:srgbClr val="C00000"/>
                </a:solidFill>
              </a:rPr>
              <a:t>57%</a:t>
            </a:r>
            <a:r>
              <a:rPr lang="en-US" sz="1400" b="1" dirty="0"/>
              <a:t> </a:t>
            </a:r>
            <a:r>
              <a:rPr lang="en-US" sz="1400" dirty="0"/>
              <a:t>of GDP in 2010-2016, Indonesian cities have not fully benefited from the potential of urbanization.</a:t>
            </a:r>
          </a:p>
        </p:txBody>
      </p:sp>
      <p:sp>
        <p:nvSpPr>
          <p:cNvPr id="31" name="TextBox 30">
            <a:extLst>
              <a:ext uri="{FF2B5EF4-FFF2-40B4-BE49-F238E27FC236}">
                <a16:creationId xmlns:a16="http://schemas.microsoft.com/office/drawing/2014/main" id="{B5B2F3E8-1E09-4958-8A6B-C9B514382B30}"/>
              </a:ext>
            </a:extLst>
          </p:cNvPr>
          <p:cNvSpPr txBox="1"/>
          <p:nvPr/>
        </p:nvSpPr>
        <p:spPr>
          <a:xfrm>
            <a:off x="8408378" y="4067877"/>
            <a:ext cx="3527066" cy="2062103"/>
          </a:xfrm>
          <a:prstGeom prst="rect">
            <a:avLst/>
          </a:prstGeom>
          <a:noFill/>
        </p:spPr>
        <p:txBody>
          <a:bodyPr wrap="square" rtlCol="0">
            <a:spAutoFit/>
          </a:bodyPr>
          <a:lstStyle/>
          <a:p>
            <a:pPr>
              <a:lnSpc>
                <a:spcPct val="80000"/>
              </a:lnSpc>
              <a:spcAft>
                <a:spcPts val="600"/>
              </a:spcAft>
            </a:pPr>
            <a:r>
              <a:rPr lang="en-US" sz="2000" b="1" dirty="0"/>
              <a:t>Urbanization not Matched by Adequate Urban Infrastructure Investment and Development</a:t>
            </a:r>
            <a:endParaRPr lang="en-US" sz="1400" dirty="0"/>
          </a:p>
          <a:p>
            <a:pPr marL="91440" indent="-91440">
              <a:spcAft>
                <a:spcPts val="600"/>
              </a:spcAft>
              <a:buFontTx/>
              <a:buChar char="-"/>
            </a:pPr>
            <a:r>
              <a:rPr lang="en-US" sz="1400" dirty="0"/>
              <a:t>Significant deficits across urban infra sectors causing challenges of traffic congestion, poor water and sanitation, and energy shortages.</a:t>
            </a:r>
          </a:p>
          <a:p>
            <a:pPr marL="91440" indent="-91440">
              <a:spcAft>
                <a:spcPts val="600"/>
              </a:spcAft>
              <a:buFontTx/>
              <a:buChar char="-"/>
            </a:pPr>
            <a:r>
              <a:rPr lang="en-US" sz="1400" dirty="0"/>
              <a:t>Underinvestment has led to an estimated </a:t>
            </a:r>
            <a:r>
              <a:rPr lang="en-US" sz="1400" b="1" dirty="0">
                <a:solidFill>
                  <a:srgbClr val="C00000"/>
                </a:solidFill>
              </a:rPr>
              <a:t>US$ 1.5 trillion </a:t>
            </a:r>
            <a:r>
              <a:rPr lang="en-US" sz="1400" dirty="0"/>
              <a:t>infra deficit in Indonesia.</a:t>
            </a:r>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F672466-C806-4A57-82DC-2078E5062A2E}"/>
              </a:ext>
            </a:extLst>
          </p:cNvPr>
          <p:cNvSpPr txBox="1"/>
          <p:nvPr/>
        </p:nvSpPr>
        <p:spPr>
          <a:xfrm>
            <a:off x="205805" y="1101104"/>
            <a:ext cx="11825774" cy="319446"/>
          </a:xfrm>
          <a:prstGeom prst="rect">
            <a:avLst/>
          </a:prstGeom>
          <a:noFill/>
        </p:spPr>
        <p:txBody>
          <a:bodyPr wrap="square" rtlCol="0">
            <a:spAutoFit/>
          </a:bodyPr>
          <a:lstStyle/>
          <a:p>
            <a:pPr>
              <a:lnSpc>
                <a:spcPct val="80000"/>
              </a:lnSpc>
              <a:spcAft>
                <a:spcPts val="600"/>
              </a:spcAft>
            </a:pPr>
            <a:r>
              <a:rPr lang="en-US" dirty="0"/>
              <a:t>Indonesia is experiencing rapid urbanization but cities not realizing full potential.</a:t>
            </a:r>
          </a:p>
        </p:txBody>
      </p:sp>
      <p:pic>
        <p:nvPicPr>
          <p:cNvPr id="39" name="Graphic 38" descr="Business Growth">
            <a:extLst>
              <a:ext uri="{FF2B5EF4-FFF2-40B4-BE49-F238E27FC236}">
                <a16:creationId xmlns:a16="http://schemas.microsoft.com/office/drawing/2014/main" id="{B26B6A27-7293-4870-AC0B-BD27A7E4E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432" y="2431182"/>
            <a:ext cx="1301015" cy="1301015"/>
          </a:xfrm>
          <a:prstGeom prst="rect">
            <a:avLst/>
          </a:prstGeom>
        </p:spPr>
      </p:pic>
      <p:sp>
        <p:nvSpPr>
          <p:cNvPr id="40" name="TextBox 39">
            <a:extLst>
              <a:ext uri="{FF2B5EF4-FFF2-40B4-BE49-F238E27FC236}">
                <a16:creationId xmlns:a16="http://schemas.microsoft.com/office/drawing/2014/main" id="{D6594459-D783-459B-921E-2EA2C894E5B7}"/>
              </a:ext>
            </a:extLst>
          </p:cNvPr>
          <p:cNvSpPr txBox="1"/>
          <p:nvPr/>
        </p:nvSpPr>
        <p:spPr>
          <a:xfrm>
            <a:off x="9490510" y="2569946"/>
            <a:ext cx="1122423" cy="830997"/>
          </a:xfrm>
          <a:prstGeom prst="rect">
            <a:avLst/>
          </a:prstGeom>
          <a:noFill/>
        </p:spPr>
        <p:txBody>
          <a:bodyPr wrap="none" rtlCol="0">
            <a:spAutoFit/>
          </a:bodyPr>
          <a:lstStyle/>
          <a:p>
            <a:r>
              <a:rPr lang="en-US" sz="4800" b="1" dirty="0">
                <a:solidFill>
                  <a:schemeClr val="tx1">
                    <a:lumMod val="65000"/>
                    <a:lumOff val="35000"/>
                  </a:schemeClr>
                </a:solidFill>
              </a:rPr>
              <a:t>$$$</a:t>
            </a:r>
          </a:p>
        </p:txBody>
      </p:sp>
    </p:spTree>
    <p:extLst>
      <p:ext uri="{BB962C8B-B14F-4D97-AF65-F5344CB8AC3E}">
        <p14:creationId xmlns:p14="http://schemas.microsoft.com/office/powerpoint/2010/main" val="76887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4491860-FB1B-4742-B46D-7483FD1DE62D}"/>
              </a:ext>
            </a:extLst>
          </p:cNvPr>
          <p:cNvPicPr>
            <a:picLocks noChangeAspect="1"/>
          </p:cNvPicPr>
          <p:nvPr/>
        </p:nvPicPr>
        <p:blipFill>
          <a:blip r:embed="rId2"/>
          <a:stretch>
            <a:fillRect/>
          </a:stretch>
        </p:blipFill>
        <p:spPr>
          <a:xfrm>
            <a:off x="679633" y="2569394"/>
            <a:ext cx="10563225" cy="4010025"/>
          </a:xfrm>
          <a:prstGeom prst="rect">
            <a:avLst/>
          </a:prstGeom>
        </p:spPr>
      </p:pic>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Urban Regeneration of Underutilized Urban Land</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4</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B96524-7E4B-4268-8137-D158B793AB49}"/>
              </a:ext>
            </a:extLst>
          </p:cNvPr>
          <p:cNvSpPr txBox="1"/>
          <p:nvPr/>
        </p:nvSpPr>
        <p:spPr>
          <a:xfrm>
            <a:off x="205805" y="1101104"/>
            <a:ext cx="11825774" cy="1282787"/>
          </a:xfrm>
          <a:prstGeom prst="rect">
            <a:avLst/>
          </a:prstGeom>
          <a:noFill/>
        </p:spPr>
        <p:txBody>
          <a:bodyPr wrap="square" rtlCol="0">
            <a:spAutoFit/>
          </a:bodyPr>
          <a:lstStyle/>
          <a:p>
            <a:pPr>
              <a:lnSpc>
                <a:spcPct val="80000"/>
              </a:lnSpc>
              <a:spcAft>
                <a:spcPts val="600"/>
              </a:spcAft>
            </a:pPr>
            <a:r>
              <a:rPr lang="en-US" dirty="0"/>
              <a:t>By </a:t>
            </a:r>
            <a:r>
              <a:rPr lang="en-US" dirty="0">
                <a:solidFill>
                  <a:srgbClr val="C00000"/>
                </a:solidFill>
              </a:rPr>
              <a:t>regenerating and recycling pockets </a:t>
            </a:r>
            <a:r>
              <a:rPr lang="en-US" dirty="0"/>
              <a:t>of underused land and promote dense and well-connected neighborhoods, cities may tackle the issue of sprawl and facilitate growth. </a:t>
            </a:r>
            <a:r>
              <a:rPr lang="en-US" dirty="0">
                <a:solidFill>
                  <a:srgbClr val="C00000"/>
                </a:solidFill>
              </a:rPr>
              <a:t>Urban regeneration </a:t>
            </a:r>
            <a:r>
              <a:rPr lang="en-US" dirty="0"/>
              <a:t>in an attempt to </a:t>
            </a:r>
            <a:r>
              <a:rPr lang="en-US" dirty="0">
                <a:solidFill>
                  <a:srgbClr val="C00000"/>
                </a:solidFill>
              </a:rPr>
              <a:t>reserve a decline </a:t>
            </a:r>
            <a:r>
              <a:rPr lang="en-US" dirty="0"/>
              <a:t>in a city/district by improving the physical structure and economy of those areas. In all urban regeneration projects, public money is used to </a:t>
            </a:r>
            <a:r>
              <a:rPr lang="en-US" dirty="0">
                <a:solidFill>
                  <a:srgbClr val="C00000"/>
                </a:solidFill>
              </a:rPr>
              <a:t>catalyze private investment </a:t>
            </a:r>
            <a:r>
              <a:rPr lang="en-US" dirty="0"/>
              <a:t>into these areas.</a:t>
            </a:r>
          </a:p>
          <a:p>
            <a:pPr>
              <a:lnSpc>
                <a:spcPct val="80000"/>
              </a:lnSpc>
              <a:spcAft>
                <a:spcPts val="600"/>
              </a:spcAft>
            </a:pPr>
            <a:endParaRPr lang="en-US" b="1" dirty="0">
              <a:solidFill>
                <a:srgbClr val="4E4E4E"/>
              </a:solidFill>
            </a:endParaRPr>
          </a:p>
        </p:txBody>
      </p:sp>
      <p:sp>
        <p:nvSpPr>
          <p:cNvPr id="9" name="TextBox 8">
            <a:extLst>
              <a:ext uri="{FF2B5EF4-FFF2-40B4-BE49-F238E27FC236}">
                <a16:creationId xmlns:a16="http://schemas.microsoft.com/office/drawing/2014/main" id="{33EDA947-FD21-4DEE-A351-87B4FD3487BE}"/>
              </a:ext>
            </a:extLst>
          </p:cNvPr>
          <p:cNvSpPr txBox="1"/>
          <p:nvPr/>
        </p:nvSpPr>
        <p:spPr>
          <a:xfrm>
            <a:off x="721899" y="2213810"/>
            <a:ext cx="3089710" cy="369332"/>
          </a:xfrm>
          <a:prstGeom prst="rect">
            <a:avLst/>
          </a:prstGeom>
          <a:noFill/>
        </p:spPr>
        <p:txBody>
          <a:bodyPr wrap="square" rtlCol="0">
            <a:spAutoFit/>
          </a:bodyPr>
          <a:lstStyle/>
          <a:p>
            <a:pPr algn="ctr"/>
            <a:r>
              <a:rPr lang="en-US" b="1" dirty="0"/>
              <a:t>Tokyo, Japan</a:t>
            </a:r>
          </a:p>
        </p:txBody>
      </p:sp>
      <p:sp>
        <p:nvSpPr>
          <p:cNvPr id="15" name="TextBox 14">
            <a:extLst>
              <a:ext uri="{FF2B5EF4-FFF2-40B4-BE49-F238E27FC236}">
                <a16:creationId xmlns:a16="http://schemas.microsoft.com/office/drawing/2014/main" id="{7D587FDF-2ADC-45E5-9E2C-E35B7611AF91}"/>
              </a:ext>
            </a:extLst>
          </p:cNvPr>
          <p:cNvSpPr txBox="1"/>
          <p:nvPr/>
        </p:nvSpPr>
        <p:spPr>
          <a:xfrm>
            <a:off x="4031381" y="2192955"/>
            <a:ext cx="3399321" cy="369332"/>
          </a:xfrm>
          <a:prstGeom prst="rect">
            <a:avLst/>
          </a:prstGeom>
          <a:noFill/>
        </p:spPr>
        <p:txBody>
          <a:bodyPr wrap="square" rtlCol="0">
            <a:spAutoFit/>
          </a:bodyPr>
          <a:lstStyle/>
          <a:p>
            <a:pPr algn="ctr"/>
            <a:r>
              <a:rPr lang="en-US" b="1" dirty="0"/>
              <a:t>Boston Seaport, USA</a:t>
            </a:r>
          </a:p>
        </p:txBody>
      </p:sp>
      <p:sp>
        <p:nvSpPr>
          <p:cNvPr id="16" name="TextBox 15">
            <a:extLst>
              <a:ext uri="{FF2B5EF4-FFF2-40B4-BE49-F238E27FC236}">
                <a16:creationId xmlns:a16="http://schemas.microsoft.com/office/drawing/2014/main" id="{19909C51-0B10-4B8D-A850-8787EA27FE3A}"/>
              </a:ext>
            </a:extLst>
          </p:cNvPr>
          <p:cNvSpPr txBox="1"/>
          <p:nvPr/>
        </p:nvSpPr>
        <p:spPr>
          <a:xfrm>
            <a:off x="4020152" y="4135654"/>
            <a:ext cx="3399321" cy="369332"/>
          </a:xfrm>
          <a:prstGeom prst="rect">
            <a:avLst/>
          </a:prstGeom>
          <a:noFill/>
        </p:spPr>
        <p:txBody>
          <a:bodyPr wrap="square" rtlCol="0">
            <a:spAutoFit/>
          </a:bodyPr>
          <a:lstStyle/>
          <a:p>
            <a:r>
              <a:rPr lang="en-US" b="1" dirty="0">
                <a:solidFill>
                  <a:schemeClr val="bg1"/>
                </a:solidFill>
              </a:rPr>
              <a:t>c. 1980s</a:t>
            </a:r>
          </a:p>
        </p:txBody>
      </p:sp>
      <p:sp>
        <p:nvSpPr>
          <p:cNvPr id="18" name="TextBox 17">
            <a:extLst>
              <a:ext uri="{FF2B5EF4-FFF2-40B4-BE49-F238E27FC236}">
                <a16:creationId xmlns:a16="http://schemas.microsoft.com/office/drawing/2014/main" id="{33918DFE-65C1-43EA-997E-2ED7378D1F3C}"/>
              </a:ext>
            </a:extLst>
          </p:cNvPr>
          <p:cNvSpPr txBox="1"/>
          <p:nvPr/>
        </p:nvSpPr>
        <p:spPr>
          <a:xfrm>
            <a:off x="4076299" y="6222732"/>
            <a:ext cx="3399321" cy="369332"/>
          </a:xfrm>
          <a:prstGeom prst="rect">
            <a:avLst/>
          </a:prstGeom>
          <a:noFill/>
        </p:spPr>
        <p:txBody>
          <a:bodyPr wrap="square" rtlCol="0">
            <a:spAutoFit/>
          </a:bodyPr>
          <a:lstStyle/>
          <a:p>
            <a:r>
              <a:rPr lang="en-US" b="1" dirty="0">
                <a:solidFill>
                  <a:schemeClr val="bg1"/>
                </a:solidFill>
              </a:rPr>
              <a:t>2018</a:t>
            </a:r>
          </a:p>
        </p:txBody>
      </p:sp>
      <p:sp>
        <p:nvSpPr>
          <p:cNvPr id="20" name="TextBox 19">
            <a:extLst>
              <a:ext uri="{FF2B5EF4-FFF2-40B4-BE49-F238E27FC236}">
                <a16:creationId xmlns:a16="http://schemas.microsoft.com/office/drawing/2014/main" id="{F0631D69-3DEC-4B5D-B543-1BAFF5567E58}"/>
              </a:ext>
            </a:extLst>
          </p:cNvPr>
          <p:cNvSpPr txBox="1"/>
          <p:nvPr/>
        </p:nvSpPr>
        <p:spPr>
          <a:xfrm>
            <a:off x="7860629" y="2220226"/>
            <a:ext cx="3399321" cy="369332"/>
          </a:xfrm>
          <a:prstGeom prst="rect">
            <a:avLst/>
          </a:prstGeom>
          <a:noFill/>
        </p:spPr>
        <p:txBody>
          <a:bodyPr wrap="square" rtlCol="0">
            <a:spAutoFit/>
          </a:bodyPr>
          <a:lstStyle/>
          <a:p>
            <a:pPr algn="ctr"/>
            <a:r>
              <a:rPr lang="en-US" b="1" dirty="0"/>
              <a:t>Mission Bay SF, USA</a:t>
            </a:r>
          </a:p>
        </p:txBody>
      </p:sp>
      <p:sp>
        <p:nvSpPr>
          <p:cNvPr id="22" name="TextBox 21">
            <a:extLst>
              <a:ext uri="{FF2B5EF4-FFF2-40B4-BE49-F238E27FC236}">
                <a16:creationId xmlns:a16="http://schemas.microsoft.com/office/drawing/2014/main" id="{CEA7A320-CA78-46AD-B9F5-DF5F74542CAE}"/>
              </a:ext>
            </a:extLst>
          </p:cNvPr>
          <p:cNvSpPr txBox="1"/>
          <p:nvPr/>
        </p:nvSpPr>
        <p:spPr>
          <a:xfrm>
            <a:off x="7703417" y="6201877"/>
            <a:ext cx="3399321" cy="369332"/>
          </a:xfrm>
          <a:prstGeom prst="rect">
            <a:avLst/>
          </a:prstGeom>
          <a:noFill/>
        </p:spPr>
        <p:txBody>
          <a:bodyPr wrap="square" rtlCol="0">
            <a:spAutoFit/>
          </a:bodyPr>
          <a:lstStyle/>
          <a:p>
            <a:r>
              <a:rPr lang="en-US" b="1" dirty="0">
                <a:solidFill>
                  <a:schemeClr val="bg1"/>
                </a:solidFill>
              </a:rPr>
              <a:t>2018</a:t>
            </a:r>
          </a:p>
        </p:txBody>
      </p:sp>
      <p:sp>
        <p:nvSpPr>
          <p:cNvPr id="23" name="TextBox 22">
            <a:extLst>
              <a:ext uri="{FF2B5EF4-FFF2-40B4-BE49-F238E27FC236}">
                <a16:creationId xmlns:a16="http://schemas.microsoft.com/office/drawing/2014/main" id="{B9EB0C82-6E2F-4DC9-9418-ADE505385C78}"/>
              </a:ext>
            </a:extLst>
          </p:cNvPr>
          <p:cNvSpPr txBox="1"/>
          <p:nvPr/>
        </p:nvSpPr>
        <p:spPr>
          <a:xfrm>
            <a:off x="7701813" y="4130841"/>
            <a:ext cx="3399321" cy="369332"/>
          </a:xfrm>
          <a:prstGeom prst="rect">
            <a:avLst/>
          </a:prstGeom>
          <a:noFill/>
        </p:spPr>
        <p:txBody>
          <a:bodyPr wrap="square" rtlCol="0">
            <a:spAutoFit/>
          </a:bodyPr>
          <a:lstStyle/>
          <a:p>
            <a:r>
              <a:rPr lang="en-US" b="1" dirty="0">
                <a:solidFill>
                  <a:schemeClr val="bg1"/>
                </a:solidFill>
              </a:rPr>
              <a:t>1980</a:t>
            </a:r>
          </a:p>
        </p:txBody>
      </p:sp>
      <p:sp>
        <p:nvSpPr>
          <p:cNvPr id="24" name="TextBox 23">
            <a:extLst>
              <a:ext uri="{FF2B5EF4-FFF2-40B4-BE49-F238E27FC236}">
                <a16:creationId xmlns:a16="http://schemas.microsoft.com/office/drawing/2014/main" id="{29B0A400-E06C-48E4-B6CC-71522AEFCB8D}"/>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Tree>
    <p:extLst>
      <p:ext uri="{BB962C8B-B14F-4D97-AF65-F5344CB8AC3E}">
        <p14:creationId xmlns:p14="http://schemas.microsoft.com/office/powerpoint/2010/main" val="220352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CE5EA3-BF91-47B9-9AE4-525475813416}"/>
              </a:ext>
            </a:extLst>
          </p:cNvPr>
          <p:cNvSpPr/>
          <p:nvPr/>
        </p:nvSpPr>
        <p:spPr>
          <a:xfrm>
            <a:off x="229403" y="1636293"/>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Tokyo: Special Urban Regeneration (Renaissance) Districts</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5</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4B994C-566C-48D0-88BE-29E6ACDA6865}"/>
              </a:ext>
            </a:extLst>
          </p:cNvPr>
          <p:cNvSpPr/>
          <p:nvPr/>
        </p:nvSpPr>
        <p:spPr>
          <a:xfrm>
            <a:off x="231007" y="1289786"/>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Challenge</a:t>
            </a:r>
          </a:p>
        </p:txBody>
      </p:sp>
      <p:sp>
        <p:nvSpPr>
          <p:cNvPr id="22" name="Rectangle 21">
            <a:extLst>
              <a:ext uri="{FF2B5EF4-FFF2-40B4-BE49-F238E27FC236}">
                <a16:creationId xmlns:a16="http://schemas.microsoft.com/office/drawing/2014/main" id="{07F47DB5-8EEA-4E0A-AC29-8F5C7D6CEB9F}"/>
              </a:ext>
            </a:extLst>
          </p:cNvPr>
          <p:cNvSpPr/>
          <p:nvPr/>
        </p:nvSpPr>
        <p:spPr>
          <a:xfrm>
            <a:off x="6225942" y="1278557"/>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
        <p:nvSpPr>
          <p:cNvPr id="24" name="Rectangle 23">
            <a:extLst>
              <a:ext uri="{FF2B5EF4-FFF2-40B4-BE49-F238E27FC236}">
                <a16:creationId xmlns:a16="http://schemas.microsoft.com/office/drawing/2014/main" id="{2C5388FB-5687-4F8D-9313-55D0DB94D8AF}"/>
              </a:ext>
            </a:extLst>
          </p:cNvPr>
          <p:cNvSpPr/>
          <p:nvPr/>
        </p:nvSpPr>
        <p:spPr>
          <a:xfrm>
            <a:off x="6224337" y="1634689"/>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1B79B704-3A1A-480A-8ABF-3D7E3ABFAB26}"/>
              </a:ext>
            </a:extLst>
          </p:cNvPr>
          <p:cNvSpPr/>
          <p:nvPr/>
        </p:nvSpPr>
        <p:spPr>
          <a:xfrm rot="5400000">
            <a:off x="4851134" y="3869356"/>
            <a:ext cx="2204186" cy="356134"/>
          </a:xfrm>
          <a:prstGeom prst="triangle">
            <a:avLst/>
          </a:prstGeom>
          <a:solidFill>
            <a:srgbClr val="FE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32BEDE2-8088-4982-AFF3-9635D46E8875}"/>
              </a:ext>
            </a:extLst>
          </p:cNvPr>
          <p:cNvGrpSpPr/>
          <p:nvPr/>
        </p:nvGrpSpPr>
        <p:grpSpPr>
          <a:xfrm>
            <a:off x="342635" y="2001266"/>
            <a:ext cx="5105264" cy="1735465"/>
            <a:chOff x="668673" y="2043241"/>
            <a:chExt cx="6255950" cy="2126625"/>
          </a:xfrm>
        </p:grpSpPr>
        <p:pic>
          <p:nvPicPr>
            <p:cNvPr id="26" name="Picture 25">
              <a:extLst>
                <a:ext uri="{FF2B5EF4-FFF2-40B4-BE49-F238E27FC236}">
                  <a16:creationId xmlns:a16="http://schemas.microsoft.com/office/drawing/2014/main" id="{AF817209-D248-4B11-930C-A4CE58B7F1BA}"/>
                </a:ext>
              </a:extLst>
            </p:cNvPr>
            <p:cNvPicPr>
              <a:picLocks noChangeAspect="1"/>
            </p:cNvPicPr>
            <p:nvPr/>
          </p:nvPicPr>
          <p:blipFill>
            <a:blip r:embed="rId2"/>
            <a:stretch>
              <a:fillRect/>
            </a:stretch>
          </p:blipFill>
          <p:spPr>
            <a:xfrm>
              <a:off x="668673" y="2054841"/>
              <a:ext cx="2016225" cy="2093800"/>
            </a:xfrm>
            <a:prstGeom prst="rect">
              <a:avLst/>
            </a:prstGeom>
          </p:spPr>
        </p:pic>
        <p:pic>
          <p:nvPicPr>
            <p:cNvPr id="27" name="Picture 26">
              <a:extLst>
                <a:ext uri="{FF2B5EF4-FFF2-40B4-BE49-F238E27FC236}">
                  <a16:creationId xmlns:a16="http://schemas.microsoft.com/office/drawing/2014/main" id="{F12C4ECA-F8CB-4399-B2EF-BAD0EA5E8785}"/>
                </a:ext>
              </a:extLst>
            </p:cNvPr>
            <p:cNvPicPr>
              <a:picLocks noChangeAspect="1"/>
            </p:cNvPicPr>
            <p:nvPr/>
          </p:nvPicPr>
          <p:blipFill>
            <a:blip r:embed="rId3"/>
            <a:stretch>
              <a:fillRect/>
            </a:stretch>
          </p:blipFill>
          <p:spPr>
            <a:xfrm>
              <a:off x="2787657" y="2043241"/>
              <a:ext cx="2039401" cy="2117000"/>
            </a:xfrm>
            <a:prstGeom prst="rect">
              <a:avLst/>
            </a:prstGeom>
          </p:spPr>
        </p:pic>
        <p:pic>
          <p:nvPicPr>
            <p:cNvPr id="28" name="Picture 27">
              <a:extLst>
                <a:ext uri="{FF2B5EF4-FFF2-40B4-BE49-F238E27FC236}">
                  <a16:creationId xmlns:a16="http://schemas.microsoft.com/office/drawing/2014/main" id="{13CDC0A3-4C27-46A6-B092-D084D7AE59DC}"/>
                </a:ext>
              </a:extLst>
            </p:cNvPr>
            <p:cNvPicPr>
              <a:picLocks noChangeAspect="1"/>
            </p:cNvPicPr>
            <p:nvPr/>
          </p:nvPicPr>
          <p:blipFill>
            <a:blip r:embed="rId4"/>
            <a:stretch>
              <a:fillRect/>
            </a:stretch>
          </p:blipFill>
          <p:spPr>
            <a:xfrm>
              <a:off x="4908397" y="2052866"/>
              <a:ext cx="2016226" cy="2117000"/>
            </a:xfrm>
            <a:prstGeom prst="rect">
              <a:avLst/>
            </a:prstGeom>
          </p:spPr>
        </p:pic>
      </p:grpSp>
      <p:sp>
        <p:nvSpPr>
          <p:cNvPr id="31" name="TextBox 30">
            <a:extLst>
              <a:ext uri="{FF2B5EF4-FFF2-40B4-BE49-F238E27FC236}">
                <a16:creationId xmlns:a16="http://schemas.microsoft.com/office/drawing/2014/main" id="{3EA89BAA-7745-40C7-B83C-8067BB4FACC6}"/>
              </a:ext>
            </a:extLst>
          </p:cNvPr>
          <p:cNvSpPr txBox="1"/>
          <p:nvPr/>
        </p:nvSpPr>
        <p:spPr>
          <a:xfrm>
            <a:off x="308014" y="1684422"/>
            <a:ext cx="5534522" cy="307777"/>
          </a:xfrm>
          <a:prstGeom prst="rect">
            <a:avLst/>
          </a:prstGeom>
          <a:noFill/>
        </p:spPr>
        <p:txBody>
          <a:bodyPr wrap="square" rtlCol="0">
            <a:spAutoFit/>
          </a:bodyPr>
          <a:lstStyle/>
          <a:p>
            <a:r>
              <a:rPr lang="en-US" sz="1400" b="1" dirty="0"/>
              <a:t>Urban expansion along rail lines and re-densification of CBD</a:t>
            </a:r>
          </a:p>
        </p:txBody>
      </p:sp>
      <p:sp>
        <p:nvSpPr>
          <p:cNvPr id="39" name="TextBox 38">
            <a:extLst>
              <a:ext uri="{FF2B5EF4-FFF2-40B4-BE49-F238E27FC236}">
                <a16:creationId xmlns:a16="http://schemas.microsoft.com/office/drawing/2014/main" id="{F78C9A97-4B1A-4824-A6A2-0A25654FB8F8}"/>
              </a:ext>
            </a:extLst>
          </p:cNvPr>
          <p:cNvSpPr txBox="1"/>
          <p:nvPr/>
        </p:nvSpPr>
        <p:spPr>
          <a:xfrm>
            <a:off x="277534" y="3906251"/>
            <a:ext cx="5786382" cy="441339"/>
          </a:xfrm>
          <a:prstGeom prst="rect">
            <a:avLst/>
          </a:prstGeom>
          <a:noFill/>
        </p:spPr>
        <p:txBody>
          <a:bodyPr wrap="square" rtlCol="0">
            <a:spAutoFit/>
          </a:bodyPr>
          <a:lstStyle/>
          <a:p>
            <a:pPr>
              <a:lnSpc>
                <a:spcPct val="80000"/>
              </a:lnSpc>
            </a:pPr>
            <a:r>
              <a:rPr lang="en-US" sz="1400" b="1" dirty="0"/>
              <a:t>Negative urbanization impacts (“commuting hell,” traffic, inadequate housing, pollution, flooding, SWM issues) and aging population</a:t>
            </a:r>
          </a:p>
        </p:txBody>
      </p:sp>
      <p:sp>
        <p:nvSpPr>
          <p:cNvPr id="40" name="TextBox 39">
            <a:extLst>
              <a:ext uri="{FF2B5EF4-FFF2-40B4-BE49-F238E27FC236}">
                <a16:creationId xmlns:a16="http://schemas.microsoft.com/office/drawing/2014/main" id="{666FB585-0180-4D23-B1F7-B4DB2C667F64}"/>
              </a:ext>
            </a:extLst>
          </p:cNvPr>
          <p:cNvSpPr txBox="1"/>
          <p:nvPr/>
        </p:nvSpPr>
        <p:spPr>
          <a:xfrm>
            <a:off x="6264447" y="1663567"/>
            <a:ext cx="5534522" cy="2012859"/>
          </a:xfrm>
          <a:prstGeom prst="rect">
            <a:avLst/>
          </a:prstGeom>
          <a:noFill/>
        </p:spPr>
        <p:txBody>
          <a:bodyPr wrap="square" rtlCol="0">
            <a:spAutoFit/>
          </a:bodyPr>
          <a:lstStyle/>
          <a:p>
            <a:pPr>
              <a:lnSpc>
                <a:spcPct val="80000"/>
              </a:lnSpc>
              <a:spcAft>
                <a:spcPts val="300"/>
              </a:spcAft>
            </a:pPr>
            <a:r>
              <a:rPr lang="en-US" sz="1400" b="1" dirty="0"/>
              <a:t>Act on Special Measures for Urban Regeneration (2002)</a:t>
            </a:r>
          </a:p>
          <a:p>
            <a:pPr marL="182880" indent="-182880">
              <a:lnSpc>
                <a:spcPct val="80000"/>
              </a:lnSpc>
              <a:spcAft>
                <a:spcPts val="300"/>
              </a:spcAft>
              <a:buFont typeface="Arial" panose="020B0604020202020204" pitchFamily="34" charset="0"/>
              <a:buChar char="•"/>
            </a:pPr>
            <a:r>
              <a:rPr lang="en-US" sz="1400" dirty="0"/>
              <a:t>Designation of Special Urban Regeneration (Renaissance) Districts (selected through a national survey of candidate districts)</a:t>
            </a:r>
            <a:endParaRPr lang="en-US" sz="800" dirty="0"/>
          </a:p>
          <a:p>
            <a:pPr>
              <a:lnSpc>
                <a:spcPct val="80000"/>
              </a:lnSpc>
              <a:spcAft>
                <a:spcPts val="300"/>
              </a:spcAft>
            </a:pPr>
            <a:r>
              <a:rPr lang="en-US" sz="1400" b="1" dirty="0"/>
              <a:t>Comprehensive Development Projects for Residential Urban Areas (2004), three types: </a:t>
            </a:r>
          </a:p>
          <a:p>
            <a:pPr marL="182880" indent="-182880">
              <a:lnSpc>
                <a:spcPct val="80000"/>
              </a:lnSpc>
              <a:buFont typeface="Arial" panose="020B0604020202020204" pitchFamily="34" charset="0"/>
              <a:buChar char="•"/>
            </a:pPr>
            <a:r>
              <a:rPr lang="en-US" sz="1400" dirty="0"/>
              <a:t>For growth pole development</a:t>
            </a:r>
          </a:p>
          <a:p>
            <a:pPr marL="182880" indent="-182880">
              <a:lnSpc>
                <a:spcPct val="80000"/>
              </a:lnSpc>
              <a:buFont typeface="Arial" panose="020B0604020202020204" pitchFamily="34" charset="0"/>
              <a:buChar char="•"/>
            </a:pPr>
            <a:r>
              <a:rPr lang="en-US" sz="1400" dirty="0"/>
              <a:t>For dense urban residential area improvement</a:t>
            </a:r>
          </a:p>
          <a:p>
            <a:pPr marL="182880" indent="-182880">
              <a:lnSpc>
                <a:spcPct val="80000"/>
              </a:lnSpc>
              <a:buFont typeface="Arial" panose="020B0604020202020204" pitchFamily="34" charset="0"/>
              <a:buChar char="•"/>
            </a:pPr>
            <a:r>
              <a:rPr lang="en-US" sz="1400" dirty="0"/>
              <a:t>For downtown redevelopment</a:t>
            </a:r>
          </a:p>
          <a:p>
            <a:pPr>
              <a:lnSpc>
                <a:spcPct val="80000"/>
              </a:lnSpc>
              <a:spcAft>
                <a:spcPts val="300"/>
              </a:spcAft>
            </a:pPr>
            <a:endParaRPr lang="en-US" sz="1400" dirty="0"/>
          </a:p>
          <a:p>
            <a:endParaRPr lang="en-US" sz="1400" b="1" dirty="0"/>
          </a:p>
        </p:txBody>
      </p:sp>
      <p:sp>
        <p:nvSpPr>
          <p:cNvPr id="44" name="TextBox 43">
            <a:extLst>
              <a:ext uri="{FF2B5EF4-FFF2-40B4-BE49-F238E27FC236}">
                <a16:creationId xmlns:a16="http://schemas.microsoft.com/office/drawing/2014/main" id="{28E17B88-FBDF-4580-97B7-80F97FA7ABC5}"/>
              </a:ext>
            </a:extLst>
          </p:cNvPr>
          <p:cNvSpPr txBox="1"/>
          <p:nvPr/>
        </p:nvSpPr>
        <p:spPr>
          <a:xfrm>
            <a:off x="9201752" y="5658051"/>
            <a:ext cx="2329314" cy="786049"/>
          </a:xfrm>
          <a:prstGeom prst="rect">
            <a:avLst/>
          </a:prstGeom>
          <a:noFill/>
        </p:spPr>
        <p:txBody>
          <a:bodyPr wrap="square" rtlCol="0">
            <a:spAutoFit/>
          </a:bodyPr>
          <a:lstStyle/>
          <a:p>
            <a:pPr>
              <a:lnSpc>
                <a:spcPct val="80000"/>
              </a:lnSpc>
            </a:pPr>
            <a:r>
              <a:rPr lang="en-US" sz="1400" b="1" dirty="0"/>
              <a:t>Special Priority Development Areas and Priority Development Areas for Urban Renaissance</a:t>
            </a:r>
          </a:p>
        </p:txBody>
      </p:sp>
      <p:sp>
        <p:nvSpPr>
          <p:cNvPr id="41" name="TextBox 40">
            <a:extLst>
              <a:ext uri="{FF2B5EF4-FFF2-40B4-BE49-F238E27FC236}">
                <a16:creationId xmlns:a16="http://schemas.microsoft.com/office/drawing/2014/main" id="{15A0586B-0E73-411A-9BB5-265A381658E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pic>
        <p:nvPicPr>
          <p:cNvPr id="3" name="Picture 2">
            <a:extLst>
              <a:ext uri="{FF2B5EF4-FFF2-40B4-BE49-F238E27FC236}">
                <a16:creationId xmlns:a16="http://schemas.microsoft.com/office/drawing/2014/main" id="{37CBDC0A-041E-4B08-B998-53F8480A54E6}"/>
              </a:ext>
            </a:extLst>
          </p:cNvPr>
          <p:cNvPicPr>
            <a:picLocks noChangeAspect="1"/>
          </p:cNvPicPr>
          <p:nvPr/>
        </p:nvPicPr>
        <p:blipFill>
          <a:blip r:embed="rId5"/>
          <a:stretch>
            <a:fillRect/>
          </a:stretch>
        </p:blipFill>
        <p:spPr>
          <a:xfrm>
            <a:off x="6447222" y="3257800"/>
            <a:ext cx="2724150" cy="3133725"/>
          </a:xfrm>
          <a:prstGeom prst="rect">
            <a:avLst/>
          </a:prstGeom>
        </p:spPr>
      </p:pic>
      <p:pic>
        <p:nvPicPr>
          <p:cNvPr id="5" name="Picture 4">
            <a:extLst>
              <a:ext uri="{FF2B5EF4-FFF2-40B4-BE49-F238E27FC236}">
                <a16:creationId xmlns:a16="http://schemas.microsoft.com/office/drawing/2014/main" id="{538A7F23-52DC-498C-A496-B137894C55E8}"/>
              </a:ext>
            </a:extLst>
          </p:cNvPr>
          <p:cNvPicPr>
            <a:picLocks noChangeAspect="1"/>
          </p:cNvPicPr>
          <p:nvPr/>
        </p:nvPicPr>
        <p:blipFill>
          <a:blip r:embed="rId6"/>
          <a:stretch>
            <a:fillRect/>
          </a:stretch>
        </p:blipFill>
        <p:spPr>
          <a:xfrm>
            <a:off x="358340" y="4363101"/>
            <a:ext cx="1638300" cy="1000125"/>
          </a:xfrm>
          <a:prstGeom prst="rect">
            <a:avLst/>
          </a:prstGeom>
        </p:spPr>
      </p:pic>
      <p:pic>
        <p:nvPicPr>
          <p:cNvPr id="6" name="Picture 5">
            <a:extLst>
              <a:ext uri="{FF2B5EF4-FFF2-40B4-BE49-F238E27FC236}">
                <a16:creationId xmlns:a16="http://schemas.microsoft.com/office/drawing/2014/main" id="{BAF03A73-8C78-4768-88CD-30902A295AA9}"/>
              </a:ext>
            </a:extLst>
          </p:cNvPr>
          <p:cNvPicPr>
            <a:picLocks noChangeAspect="1"/>
          </p:cNvPicPr>
          <p:nvPr/>
        </p:nvPicPr>
        <p:blipFill>
          <a:blip r:embed="rId7"/>
          <a:stretch>
            <a:fillRect/>
          </a:stretch>
        </p:blipFill>
        <p:spPr>
          <a:xfrm>
            <a:off x="2056647" y="4363101"/>
            <a:ext cx="1533525" cy="1000125"/>
          </a:xfrm>
          <a:prstGeom prst="rect">
            <a:avLst/>
          </a:prstGeom>
        </p:spPr>
      </p:pic>
      <p:pic>
        <p:nvPicPr>
          <p:cNvPr id="7" name="Picture 6">
            <a:extLst>
              <a:ext uri="{FF2B5EF4-FFF2-40B4-BE49-F238E27FC236}">
                <a16:creationId xmlns:a16="http://schemas.microsoft.com/office/drawing/2014/main" id="{9A623B6D-50DB-450B-AB51-24FBB9FF4FAB}"/>
              </a:ext>
            </a:extLst>
          </p:cNvPr>
          <p:cNvPicPr>
            <a:picLocks noChangeAspect="1"/>
          </p:cNvPicPr>
          <p:nvPr/>
        </p:nvPicPr>
        <p:blipFill>
          <a:blip r:embed="rId8"/>
          <a:stretch>
            <a:fillRect/>
          </a:stretch>
        </p:blipFill>
        <p:spPr>
          <a:xfrm>
            <a:off x="3660507" y="4363202"/>
            <a:ext cx="1771650" cy="1019175"/>
          </a:xfrm>
          <a:prstGeom prst="rect">
            <a:avLst/>
          </a:prstGeom>
        </p:spPr>
      </p:pic>
      <p:pic>
        <p:nvPicPr>
          <p:cNvPr id="8" name="Picture 7">
            <a:extLst>
              <a:ext uri="{FF2B5EF4-FFF2-40B4-BE49-F238E27FC236}">
                <a16:creationId xmlns:a16="http://schemas.microsoft.com/office/drawing/2014/main" id="{05A9EA98-6F3A-4AB4-ADDD-7C4AE1ED1A3D}"/>
              </a:ext>
            </a:extLst>
          </p:cNvPr>
          <p:cNvPicPr>
            <a:picLocks noChangeAspect="1"/>
          </p:cNvPicPr>
          <p:nvPr/>
        </p:nvPicPr>
        <p:blipFill>
          <a:blip r:embed="rId9"/>
          <a:stretch>
            <a:fillRect/>
          </a:stretch>
        </p:blipFill>
        <p:spPr>
          <a:xfrm>
            <a:off x="353377" y="5431606"/>
            <a:ext cx="1609725" cy="1019175"/>
          </a:xfrm>
          <a:prstGeom prst="rect">
            <a:avLst/>
          </a:prstGeom>
        </p:spPr>
      </p:pic>
      <p:pic>
        <p:nvPicPr>
          <p:cNvPr id="9" name="Picture 8">
            <a:extLst>
              <a:ext uri="{FF2B5EF4-FFF2-40B4-BE49-F238E27FC236}">
                <a16:creationId xmlns:a16="http://schemas.microsoft.com/office/drawing/2014/main" id="{4BFD760C-5431-4118-8DF8-0807B8AB6957}"/>
              </a:ext>
            </a:extLst>
          </p:cNvPr>
          <p:cNvPicPr>
            <a:picLocks noChangeAspect="1"/>
          </p:cNvPicPr>
          <p:nvPr/>
        </p:nvPicPr>
        <p:blipFill>
          <a:blip r:embed="rId10"/>
          <a:stretch>
            <a:fillRect/>
          </a:stretch>
        </p:blipFill>
        <p:spPr>
          <a:xfrm>
            <a:off x="2061410" y="5460382"/>
            <a:ext cx="1524000" cy="1000125"/>
          </a:xfrm>
          <a:prstGeom prst="rect">
            <a:avLst/>
          </a:prstGeom>
        </p:spPr>
      </p:pic>
      <p:pic>
        <p:nvPicPr>
          <p:cNvPr id="10" name="Picture 9">
            <a:extLst>
              <a:ext uri="{FF2B5EF4-FFF2-40B4-BE49-F238E27FC236}">
                <a16:creationId xmlns:a16="http://schemas.microsoft.com/office/drawing/2014/main" id="{5244F6B9-5487-4123-800F-CA40B8D9613E}"/>
              </a:ext>
            </a:extLst>
          </p:cNvPr>
          <p:cNvPicPr>
            <a:picLocks noChangeAspect="1"/>
          </p:cNvPicPr>
          <p:nvPr/>
        </p:nvPicPr>
        <p:blipFill>
          <a:blip r:embed="rId11"/>
          <a:stretch>
            <a:fillRect/>
          </a:stretch>
        </p:blipFill>
        <p:spPr>
          <a:xfrm>
            <a:off x="3670033" y="5450857"/>
            <a:ext cx="1752600" cy="1019175"/>
          </a:xfrm>
          <a:prstGeom prst="rect">
            <a:avLst/>
          </a:prstGeom>
        </p:spPr>
      </p:pic>
    </p:spTree>
    <p:extLst>
      <p:ext uri="{BB962C8B-B14F-4D97-AF65-F5344CB8AC3E}">
        <p14:creationId xmlns:p14="http://schemas.microsoft.com/office/powerpoint/2010/main" val="14866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CE5EA3-BF91-47B9-9AE4-525475813416}"/>
              </a:ext>
            </a:extLst>
          </p:cNvPr>
          <p:cNvSpPr/>
          <p:nvPr/>
        </p:nvSpPr>
        <p:spPr>
          <a:xfrm>
            <a:off x="229403" y="1636293"/>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Seoul: Promotion of Urban Renewal/Regeneration</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6</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4B994C-566C-48D0-88BE-29E6ACDA6865}"/>
              </a:ext>
            </a:extLst>
          </p:cNvPr>
          <p:cNvSpPr/>
          <p:nvPr/>
        </p:nvSpPr>
        <p:spPr>
          <a:xfrm>
            <a:off x="231007" y="1289786"/>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Challenge</a:t>
            </a:r>
          </a:p>
        </p:txBody>
      </p:sp>
      <p:sp>
        <p:nvSpPr>
          <p:cNvPr id="22" name="Rectangle 21">
            <a:extLst>
              <a:ext uri="{FF2B5EF4-FFF2-40B4-BE49-F238E27FC236}">
                <a16:creationId xmlns:a16="http://schemas.microsoft.com/office/drawing/2014/main" id="{07F47DB5-8EEA-4E0A-AC29-8F5C7D6CEB9F}"/>
              </a:ext>
            </a:extLst>
          </p:cNvPr>
          <p:cNvSpPr/>
          <p:nvPr/>
        </p:nvSpPr>
        <p:spPr>
          <a:xfrm>
            <a:off x="6225942" y="1278557"/>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
        <p:nvSpPr>
          <p:cNvPr id="24" name="Rectangle 23">
            <a:extLst>
              <a:ext uri="{FF2B5EF4-FFF2-40B4-BE49-F238E27FC236}">
                <a16:creationId xmlns:a16="http://schemas.microsoft.com/office/drawing/2014/main" id="{2C5388FB-5687-4F8D-9313-55D0DB94D8AF}"/>
              </a:ext>
            </a:extLst>
          </p:cNvPr>
          <p:cNvSpPr/>
          <p:nvPr/>
        </p:nvSpPr>
        <p:spPr>
          <a:xfrm>
            <a:off x="6224337" y="1634689"/>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1B79B704-3A1A-480A-8ABF-3D7E3ABFAB26}"/>
              </a:ext>
            </a:extLst>
          </p:cNvPr>
          <p:cNvSpPr/>
          <p:nvPr/>
        </p:nvSpPr>
        <p:spPr>
          <a:xfrm rot="5400000">
            <a:off x="4851134" y="3869356"/>
            <a:ext cx="2204186" cy="356134"/>
          </a:xfrm>
          <a:prstGeom prst="triangle">
            <a:avLst/>
          </a:prstGeom>
          <a:solidFill>
            <a:srgbClr val="FE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A89BAA-7745-40C7-B83C-8067BB4FACC6}"/>
              </a:ext>
            </a:extLst>
          </p:cNvPr>
          <p:cNvSpPr txBox="1"/>
          <p:nvPr/>
        </p:nvSpPr>
        <p:spPr>
          <a:xfrm>
            <a:off x="308014" y="1684422"/>
            <a:ext cx="5534522" cy="307777"/>
          </a:xfrm>
          <a:prstGeom prst="rect">
            <a:avLst/>
          </a:prstGeom>
          <a:noFill/>
        </p:spPr>
        <p:txBody>
          <a:bodyPr wrap="square" rtlCol="0">
            <a:spAutoFit/>
          </a:bodyPr>
          <a:lstStyle/>
          <a:p>
            <a:r>
              <a:rPr lang="en-US" sz="1400" b="1" dirty="0"/>
              <a:t>City unprepared for rapid urbanization</a:t>
            </a:r>
          </a:p>
        </p:txBody>
      </p:sp>
      <p:sp>
        <p:nvSpPr>
          <p:cNvPr id="39" name="TextBox 38">
            <a:extLst>
              <a:ext uri="{FF2B5EF4-FFF2-40B4-BE49-F238E27FC236}">
                <a16:creationId xmlns:a16="http://schemas.microsoft.com/office/drawing/2014/main" id="{F78C9A97-4B1A-4824-A6A2-0A25654FB8F8}"/>
              </a:ext>
            </a:extLst>
          </p:cNvPr>
          <p:cNvSpPr txBox="1"/>
          <p:nvPr/>
        </p:nvSpPr>
        <p:spPr>
          <a:xfrm>
            <a:off x="306410" y="4079505"/>
            <a:ext cx="5122239" cy="613694"/>
          </a:xfrm>
          <a:prstGeom prst="rect">
            <a:avLst/>
          </a:prstGeom>
          <a:noFill/>
        </p:spPr>
        <p:txBody>
          <a:bodyPr wrap="square" rtlCol="0">
            <a:spAutoFit/>
          </a:bodyPr>
          <a:lstStyle/>
          <a:p>
            <a:pPr>
              <a:lnSpc>
                <a:spcPct val="80000"/>
              </a:lnSpc>
            </a:pPr>
            <a:r>
              <a:rPr lang="en-US" sz="1400" b="1" dirty="0"/>
              <a:t>Formation of slum settlements along riverbanks and mountain sides leads to government led slum clearance and migration (met with resistance). </a:t>
            </a:r>
          </a:p>
        </p:txBody>
      </p:sp>
      <p:sp>
        <p:nvSpPr>
          <p:cNvPr id="40" name="TextBox 39">
            <a:extLst>
              <a:ext uri="{FF2B5EF4-FFF2-40B4-BE49-F238E27FC236}">
                <a16:creationId xmlns:a16="http://schemas.microsoft.com/office/drawing/2014/main" id="{666FB585-0180-4D23-B1F7-B4DB2C667F64}"/>
              </a:ext>
            </a:extLst>
          </p:cNvPr>
          <p:cNvSpPr txBox="1"/>
          <p:nvPr/>
        </p:nvSpPr>
        <p:spPr>
          <a:xfrm>
            <a:off x="6264447" y="1663567"/>
            <a:ext cx="5534522" cy="1380058"/>
          </a:xfrm>
          <a:prstGeom prst="rect">
            <a:avLst/>
          </a:prstGeom>
          <a:noFill/>
        </p:spPr>
        <p:txBody>
          <a:bodyPr wrap="square" rtlCol="0">
            <a:spAutoFit/>
          </a:bodyPr>
          <a:lstStyle/>
          <a:p>
            <a:pPr>
              <a:lnSpc>
                <a:spcPct val="80000"/>
              </a:lnSpc>
              <a:spcAft>
                <a:spcPts val="300"/>
              </a:spcAft>
            </a:pPr>
            <a:r>
              <a:rPr lang="en-US" sz="1400" b="1" dirty="0"/>
              <a:t>Promotion of Urban Renewal/Regeneration</a:t>
            </a:r>
          </a:p>
          <a:p>
            <a:pPr marL="182880" indent="-182880">
              <a:lnSpc>
                <a:spcPct val="80000"/>
              </a:lnSpc>
              <a:buFont typeface="Arial" panose="020B0604020202020204" pitchFamily="34" charset="0"/>
              <a:buChar char="•"/>
            </a:pPr>
            <a:r>
              <a:rPr lang="en-US" sz="1400" dirty="0"/>
              <a:t>New Town policy of Seoul in the early 2000s promote large-scale redevelopment by bundling previous development units</a:t>
            </a:r>
            <a:endParaRPr lang="en-US" sz="1400" b="1" dirty="0"/>
          </a:p>
          <a:p>
            <a:pPr marL="182880" indent="-182880">
              <a:lnSpc>
                <a:spcPct val="80000"/>
              </a:lnSpc>
              <a:buFont typeface="Arial" panose="020B0604020202020204" pitchFamily="34" charset="0"/>
              <a:buChar char="•"/>
            </a:pPr>
            <a:r>
              <a:rPr lang="en-US" sz="1400" dirty="0"/>
              <a:t>Establishment of Special Law (2013) to contribute to the Quality Of Life (QOL) of the people, such as the expansion of the base for sustainable growth of cities, improvement of competitiveness of cities, and recover of local community,</a:t>
            </a:r>
          </a:p>
        </p:txBody>
      </p:sp>
      <p:sp>
        <p:nvSpPr>
          <p:cNvPr id="52" name="TextBox 51">
            <a:extLst>
              <a:ext uri="{FF2B5EF4-FFF2-40B4-BE49-F238E27FC236}">
                <a16:creationId xmlns:a16="http://schemas.microsoft.com/office/drawing/2014/main" id="{AAE835BB-A952-4BD4-B951-41DF109E9F0C}"/>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pic>
        <p:nvPicPr>
          <p:cNvPr id="54" name="Picture 53">
            <a:extLst>
              <a:ext uri="{FF2B5EF4-FFF2-40B4-BE49-F238E27FC236}">
                <a16:creationId xmlns:a16="http://schemas.microsoft.com/office/drawing/2014/main" id="{D80A5F88-30ED-4EB7-9EF0-5793F50D2759}"/>
              </a:ext>
            </a:extLst>
          </p:cNvPr>
          <p:cNvPicPr>
            <a:picLocks noChangeAspect="1"/>
          </p:cNvPicPr>
          <p:nvPr/>
        </p:nvPicPr>
        <p:blipFill>
          <a:blip r:embed="rId2"/>
          <a:stretch>
            <a:fillRect/>
          </a:stretch>
        </p:blipFill>
        <p:spPr>
          <a:xfrm>
            <a:off x="371475" y="4698532"/>
            <a:ext cx="2305050" cy="1638300"/>
          </a:xfrm>
          <a:prstGeom prst="rect">
            <a:avLst/>
          </a:prstGeom>
        </p:spPr>
      </p:pic>
      <p:pic>
        <p:nvPicPr>
          <p:cNvPr id="55" name="Picture 54">
            <a:extLst>
              <a:ext uri="{FF2B5EF4-FFF2-40B4-BE49-F238E27FC236}">
                <a16:creationId xmlns:a16="http://schemas.microsoft.com/office/drawing/2014/main" id="{0A515917-6798-43EE-8C6A-4D10E7A2E136}"/>
              </a:ext>
            </a:extLst>
          </p:cNvPr>
          <p:cNvPicPr>
            <a:picLocks noChangeAspect="1"/>
          </p:cNvPicPr>
          <p:nvPr/>
        </p:nvPicPr>
        <p:blipFill>
          <a:blip r:embed="rId3"/>
          <a:stretch>
            <a:fillRect/>
          </a:stretch>
        </p:blipFill>
        <p:spPr>
          <a:xfrm>
            <a:off x="2749416" y="4684144"/>
            <a:ext cx="2400300" cy="1647825"/>
          </a:xfrm>
          <a:prstGeom prst="rect">
            <a:avLst/>
          </a:prstGeom>
        </p:spPr>
      </p:pic>
      <p:pic>
        <p:nvPicPr>
          <p:cNvPr id="56" name="Picture 55">
            <a:extLst>
              <a:ext uri="{FF2B5EF4-FFF2-40B4-BE49-F238E27FC236}">
                <a16:creationId xmlns:a16="http://schemas.microsoft.com/office/drawing/2014/main" id="{184B4BEA-85F7-459A-8152-F3C017BA339F}"/>
              </a:ext>
            </a:extLst>
          </p:cNvPr>
          <p:cNvPicPr>
            <a:picLocks noChangeAspect="1"/>
          </p:cNvPicPr>
          <p:nvPr/>
        </p:nvPicPr>
        <p:blipFill>
          <a:blip r:embed="rId4"/>
          <a:stretch>
            <a:fillRect/>
          </a:stretch>
        </p:blipFill>
        <p:spPr>
          <a:xfrm>
            <a:off x="389973" y="2047725"/>
            <a:ext cx="4905375" cy="1819275"/>
          </a:xfrm>
          <a:prstGeom prst="rect">
            <a:avLst/>
          </a:prstGeom>
        </p:spPr>
      </p:pic>
      <p:pic>
        <p:nvPicPr>
          <p:cNvPr id="57" name="Picture 56">
            <a:extLst>
              <a:ext uri="{FF2B5EF4-FFF2-40B4-BE49-F238E27FC236}">
                <a16:creationId xmlns:a16="http://schemas.microsoft.com/office/drawing/2014/main" id="{F24A58E3-19A6-48BB-89FD-4B764ECA3F99}"/>
              </a:ext>
            </a:extLst>
          </p:cNvPr>
          <p:cNvPicPr>
            <a:picLocks noChangeAspect="1"/>
          </p:cNvPicPr>
          <p:nvPr/>
        </p:nvPicPr>
        <p:blipFill>
          <a:blip r:embed="rId5"/>
          <a:stretch>
            <a:fillRect/>
          </a:stretch>
        </p:blipFill>
        <p:spPr>
          <a:xfrm>
            <a:off x="7097629" y="3118886"/>
            <a:ext cx="3771900" cy="3257550"/>
          </a:xfrm>
          <a:prstGeom prst="rect">
            <a:avLst/>
          </a:prstGeom>
        </p:spPr>
      </p:pic>
    </p:spTree>
    <p:extLst>
      <p:ext uri="{BB962C8B-B14F-4D97-AF65-F5344CB8AC3E}">
        <p14:creationId xmlns:p14="http://schemas.microsoft.com/office/powerpoint/2010/main" val="307901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CE5EA3-BF91-47B9-9AE4-525475813416}"/>
              </a:ext>
            </a:extLst>
          </p:cNvPr>
          <p:cNvSpPr/>
          <p:nvPr/>
        </p:nvSpPr>
        <p:spPr>
          <a:xfrm>
            <a:off x="229403" y="1636293"/>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Johannesburg: Strategic Spatial Interventions for UR</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7</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4B994C-566C-48D0-88BE-29E6ACDA6865}"/>
              </a:ext>
            </a:extLst>
          </p:cNvPr>
          <p:cNvSpPr/>
          <p:nvPr/>
        </p:nvSpPr>
        <p:spPr>
          <a:xfrm>
            <a:off x="231007" y="1289786"/>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Challenge</a:t>
            </a:r>
          </a:p>
        </p:txBody>
      </p:sp>
      <p:sp>
        <p:nvSpPr>
          <p:cNvPr id="22" name="Rectangle 21">
            <a:extLst>
              <a:ext uri="{FF2B5EF4-FFF2-40B4-BE49-F238E27FC236}">
                <a16:creationId xmlns:a16="http://schemas.microsoft.com/office/drawing/2014/main" id="{07F47DB5-8EEA-4E0A-AC29-8F5C7D6CEB9F}"/>
              </a:ext>
            </a:extLst>
          </p:cNvPr>
          <p:cNvSpPr/>
          <p:nvPr/>
        </p:nvSpPr>
        <p:spPr>
          <a:xfrm>
            <a:off x="6225942" y="1278557"/>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
        <p:nvSpPr>
          <p:cNvPr id="24" name="Rectangle 23">
            <a:extLst>
              <a:ext uri="{FF2B5EF4-FFF2-40B4-BE49-F238E27FC236}">
                <a16:creationId xmlns:a16="http://schemas.microsoft.com/office/drawing/2014/main" id="{2C5388FB-5687-4F8D-9313-55D0DB94D8AF}"/>
              </a:ext>
            </a:extLst>
          </p:cNvPr>
          <p:cNvSpPr/>
          <p:nvPr/>
        </p:nvSpPr>
        <p:spPr>
          <a:xfrm>
            <a:off x="6224337" y="1634689"/>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1B79B704-3A1A-480A-8ABF-3D7E3ABFAB26}"/>
              </a:ext>
            </a:extLst>
          </p:cNvPr>
          <p:cNvSpPr/>
          <p:nvPr/>
        </p:nvSpPr>
        <p:spPr>
          <a:xfrm rot="5400000">
            <a:off x="4851134" y="3869356"/>
            <a:ext cx="2204186" cy="356134"/>
          </a:xfrm>
          <a:prstGeom prst="triangle">
            <a:avLst/>
          </a:prstGeom>
          <a:solidFill>
            <a:srgbClr val="FE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A89BAA-7745-40C7-B83C-8067BB4FACC6}"/>
              </a:ext>
            </a:extLst>
          </p:cNvPr>
          <p:cNvSpPr txBox="1"/>
          <p:nvPr/>
        </p:nvSpPr>
        <p:spPr>
          <a:xfrm>
            <a:off x="308014" y="1655547"/>
            <a:ext cx="5534522" cy="307777"/>
          </a:xfrm>
          <a:prstGeom prst="rect">
            <a:avLst/>
          </a:prstGeom>
          <a:noFill/>
        </p:spPr>
        <p:txBody>
          <a:bodyPr wrap="square" rtlCol="0">
            <a:spAutoFit/>
          </a:bodyPr>
          <a:lstStyle/>
          <a:p>
            <a:r>
              <a:rPr lang="en-US" sz="1400" b="1" dirty="0"/>
              <a:t>Decentralized Urban System</a:t>
            </a:r>
          </a:p>
        </p:txBody>
      </p:sp>
      <p:sp>
        <p:nvSpPr>
          <p:cNvPr id="39" name="TextBox 38">
            <a:extLst>
              <a:ext uri="{FF2B5EF4-FFF2-40B4-BE49-F238E27FC236}">
                <a16:creationId xmlns:a16="http://schemas.microsoft.com/office/drawing/2014/main" id="{F78C9A97-4B1A-4824-A6A2-0A25654FB8F8}"/>
              </a:ext>
            </a:extLst>
          </p:cNvPr>
          <p:cNvSpPr txBox="1"/>
          <p:nvPr/>
        </p:nvSpPr>
        <p:spPr>
          <a:xfrm>
            <a:off x="2289216" y="4657020"/>
            <a:ext cx="3303062" cy="1303114"/>
          </a:xfrm>
          <a:prstGeom prst="rect">
            <a:avLst/>
          </a:prstGeom>
          <a:noFill/>
        </p:spPr>
        <p:txBody>
          <a:bodyPr wrap="square" rtlCol="0">
            <a:spAutoFit/>
          </a:bodyPr>
          <a:lstStyle/>
          <a:p>
            <a:pPr marL="182880" indent="-182880">
              <a:lnSpc>
                <a:spcPct val="80000"/>
              </a:lnSpc>
              <a:buFont typeface="Arial" panose="020B0604020202020204" pitchFamily="34" charset="0"/>
              <a:buChar char="•"/>
            </a:pPr>
            <a:r>
              <a:rPr lang="en-US" sz="1400" b="1" dirty="0"/>
              <a:t>Decentralized nodes – racial segregation</a:t>
            </a:r>
          </a:p>
          <a:p>
            <a:pPr marL="182880" indent="-182880">
              <a:lnSpc>
                <a:spcPct val="80000"/>
              </a:lnSpc>
              <a:buFont typeface="Arial" panose="020B0604020202020204" pitchFamily="34" charset="0"/>
              <a:buChar char="•"/>
            </a:pPr>
            <a:r>
              <a:rPr lang="en-US" sz="1400" b="1" dirty="0"/>
              <a:t>Disparity in levels of services and infrastructure</a:t>
            </a:r>
          </a:p>
          <a:p>
            <a:pPr marL="182880" indent="-182880">
              <a:lnSpc>
                <a:spcPct val="80000"/>
              </a:lnSpc>
              <a:buFont typeface="Arial" panose="020B0604020202020204" pitchFamily="34" charset="0"/>
              <a:buChar char="•"/>
            </a:pPr>
            <a:r>
              <a:rPr lang="en-US" sz="1400" b="1" dirty="0"/>
              <a:t>Prior to 1994 areas designated for Black South Africans: No property ownership and limited business rights</a:t>
            </a:r>
          </a:p>
        </p:txBody>
      </p:sp>
      <p:sp>
        <p:nvSpPr>
          <p:cNvPr id="40" name="TextBox 39">
            <a:extLst>
              <a:ext uri="{FF2B5EF4-FFF2-40B4-BE49-F238E27FC236}">
                <a16:creationId xmlns:a16="http://schemas.microsoft.com/office/drawing/2014/main" id="{666FB585-0180-4D23-B1F7-B4DB2C667F64}"/>
              </a:ext>
            </a:extLst>
          </p:cNvPr>
          <p:cNvSpPr txBox="1"/>
          <p:nvPr/>
        </p:nvSpPr>
        <p:spPr>
          <a:xfrm>
            <a:off x="6264447" y="1663567"/>
            <a:ext cx="5534522" cy="1341586"/>
          </a:xfrm>
          <a:prstGeom prst="rect">
            <a:avLst/>
          </a:prstGeom>
          <a:noFill/>
        </p:spPr>
        <p:txBody>
          <a:bodyPr wrap="square" rtlCol="0">
            <a:spAutoFit/>
          </a:bodyPr>
          <a:lstStyle/>
          <a:p>
            <a:pPr>
              <a:lnSpc>
                <a:spcPct val="80000"/>
              </a:lnSpc>
              <a:spcAft>
                <a:spcPts val="300"/>
              </a:spcAft>
            </a:pPr>
            <a:r>
              <a:rPr lang="en-US" sz="1400" b="1" dirty="0"/>
              <a:t>Strategic spatial interventions as an approach to urban regeneration through levers of government:</a:t>
            </a:r>
          </a:p>
          <a:p>
            <a:pPr marL="182880" indent="-182880">
              <a:lnSpc>
                <a:spcPct val="80000"/>
              </a:lnSpc>
              <a:buFont typeface="Arial" panose="020B0604020202020204" pitchFamily="34" charset="0"/>
              <a:buChar char="•"/>
            </a:pPr>
            <a:r>
              <a:rPr lang="en-US" sz="1400" dirty="0"/>
              <a:t>Land use planning and management</a:t>
            </a:r>
          </a:p>
          <a:p>
            <a:pPr marL="182880" indent="-182880">
              <a:lnSpc>
                <a:spcPct val="80000"/>
              </a:lnSpc>
              <a:buFont typeface="Arial" panose="020B0604020202020204" pitchFamily="34" charset="0"/>
              <a:buChar char="•"/>
            </a:pPr>
            <a:r>
              <a:rPr lang="en-US" sz="1400" dirty="0"/>
              <a:t>Public infrastructure investment</a:t>
            </a:r>
          </a:p>
          <a:p>
            <a:pPr marL="182880" indent="-182880">
              <a:lnSpc>
                <a:spcPct val="80000"/>
              </a:lnSpc>
              <a:buFont typeface="Arial" panose="020B0604020202020204" pitchFamily="34" charset="0"/>
              <a:buChar char="•"/>
            </a:pPr>
            <a:r>
              <a:rPr lang="en-US" sz="1400" dirty="0"/>
              <a:t>Public property development and release</a:t>
            </a:r>
          </a:p>
          <a:p>
            <a:pPr marL="182880" indent="-182880">
              <a:lnSpc>
                <a:spcPct val="80000"/>
              </a:lnSpc>
              <a:buFont typeface="Arial" panose="020B0604020202020204" pitchFamily="34" charset="0"/>
              <a:buChar char="•"/>
            </a:pPr>
            <a:r>
              <a:rPr lang="en-US" sz="1400" dirty="0"/>
              <a:t>Financial mechanisms</a:t>
            </a:r>
          </a:p>
          <a:p>
            <a:pPr marL="182880" indent="-182880">
              <a:lnSpc>
                <a:spcPct val="80000"/>
              </a:lnSpc>
              <a:buFont typeface="Arial" panose="020B0604020202020204" pitchFamily="34" charset="0"/>
              <a:buChar char="•"/>
            </a:pPr>
            <a:r>
              <a:rPr lang="en-US" sz="1400" dirty="0"/>
              <a:t>Urban management and ongoing operations</a:t>
            </a:r>
          </a:p>
        </p:txBody>
      </p:sp>
      <p:grpSp>
        <p:nvGrpSpPr>
          <p:cNvPr id="9" name="Group 8">
            <a:extLst>
              <a:ext uri="{FF2B5EF4-FFF2-40B4-BE49-F238E27FC236}">
                <a16:creationId xmlns:a16="http://schemas.microsoft.com/office/drawing/2014/main" id="{DF1077B7-7EE2-4D76-A35F-2FCA68BA0890}"/>
              </a:ext>
            </a:extLst>
          </p:cNvPr>
          <p:cNvGrpSpPr/>
          <p:nvPr/>
        </p:nvGrpSpPr>
        <p:grpSpPr>
          <a:xfrm>
            <a:off x="372086" y="1953927"/>
            <a:ext cx="4527172" cy="1971375"/>
            <a:chOff x="391337" y="1982803"/>
            <a:chExt cx="3757151" cy="1636066"/>
          </a:xfrm>
        </p:grpSpPr>
        <p:pic>
          <p:nvPicPr>
            <p:cNvPr id="6" name="Picture 5">
              <a:extLst>
                <a:ext uri="{FF2B5EF4-FFF2-40B4-BE49-F238E27FC236}">
                  <a16:creationId xmlns:a16="http://schemas.microsoft.com/office/drawing/2014/main" id="{B918F394-8A16-4474-A716-E4275400A037}"/>
                </a:ext>
              </a:extLst>
            </p:cNvPr>
            <p:cNvPicPr>
              <a:picLocks noChangeAspect="1"/>
            </p:cNvPicPr>
            <p:nvPr/>
          </p:nvPicPr>
          <p:blipFill>
            <a:blip r:embed="rId2"/>
            <a:stretch>
              <a:fillRect/>
            </a:stretch>
          </p:blipFill>
          <p:spPr>
            <a:xfrm>
              <a:off x="391337" y="1982805"/>
              <a:ext cx="1697345" cy="1636064"/>
            </a:xfrm>
            <a:prstGeom prst="rect">
              <a:avLst/>
            </a:prstGeom>
          </p:spPr>
        </p:pic>
        <p:pic>
          <p:nvPicPr>
            <p:cNvPr id="7" name="Picture 6">
              <a:extLst>
                <a:ext uri="{FF2B5EF4-FFF2-40B4-BE49-F238E27FC236}">
                  <a16:creationId xmlns:a16="http://schemas.microsoft.com/office/drawing/2014/main" id="{C294064B-7E95-40B9-9BF9-DCD16E218CB3}"/>
                </a:ext>
              </a:extLst>
            </p:cNvPr>
            <p:cNvPicPr>
              <a:picLocks noChangeAspect="1"/>
            </p:cNvPicPr>
            <p:nvPr/>
          </p:nvPicPr>
          <p:blipFill>
            <a:blip r:embed="rId3"/>
            <a:stretch>
              <a:fillRect/>
            </a:stretch>
          </p:blipFill>
          <p:spPr>
            <a:xfrm>
              <a:off x="2081355" y="1982803"/>
              <a:ext cx="2067133" cy="1632856"/>
            </a:xfrm>
            <a:prstGeom prst="rect">
              <a:avLst/>
            </a:prstGeom>
          </p:spPr>
        </p:pic>
      </p:grpSp>
      <p:pic>
        <p:nvPicPr>
          <p:cNvPr id="8" name="Picture 7">
            <a:extLst>
              <a:ext uri="{FF2B5EF4-FFF2-40B4-BE49-F238E27FC236}">
                <a16:creationId xmlns:a16="http://schemas.microsoft.com/office/drawing/2014/main" id="{9137C1FC-B0ED-4EF2-BA9C-8D84D418AACD}"/>
              </a:ext>
            </a:extLst>
          </p:cNvPr>
          <p:cNvPicPr>
            <a:picLocks noChangeAspect="1"/>
          </p:cNvPicPr>
          <p:nvPr/>
        </p:nvPicPr>
        <p:blipFill>
          <a:blip r:embed="rId4"/>
          <a:stretch>
            <a:fillRect/>
          </a:stretch>
        </p:blipFill>
        <p:spPr>
          <a:xfrm>
            <a:off x="396935" y="4034481"/>
            <a:ext cx="1884252" cy="2446276"/>
          </a:xfrm>
          <a:prstGeom prst="rect">
            <a:avLst/>
          </a:prstGeom>
        </p:spPr>
      </p:pic>
      <p:sp>
        <p:nvSpPr>
          <p:cNvPr id="26" name="TextBox 25">
            <a:extLst>
              <a:ext uri="{FF2B5EF4-FFF2-40B4-BE49-F238E27FC236}">
                <a16:creationId xmlns:a16="http://schemas.microsoft.com/office/drawing/2014/main" id="{D6DBF342-FA46-4DDA-8D53-AB5FF0A046B2}"/>
              </a:ext>
            </a:extLst>
          </p:cNvPr>
          <p:cNvSpPr txBox="1"/>
          <p:nvPr/>
        </p:nvSpPr>
        <p:spPr>
          <a:xfrm>
            <a:off x="450788" y="6206694"/>
            <a:ext cx="1907401" cy="307777"/>
          </a:xfrm>
          <a:prstGeom prst="rect">
            <a:avLst/>
          </a:prstGeom>
          <a:noFill/>
        </p:spPr>
        <p:txBody>
          <a:bodyPr wrap="square" rtlCol="0">
            <a:spAutoFit/>
          </a:bodyPr>
          <a:lstStyle/>
          <a:p>
            <a:r>
              <a:rPr lang="en-US" sz="1400" b="1" dirty="0"/>
              <a:t>Unemployment Rate</a:t>
            </a:r>
          </a:p>
        </p:txBody>
      </p:sp>
      <p:graphicFrame>
        <p:nvGraphicFramePr>
          <p:cNvPr id="12" name="Diagram 11">
            <a:extLst>
              <a:ext uri="{FF2B5EF4-FFF2-40B4-BE49-F238E27FC236}">
                <a16:creationId xmlns:a16="http://schemas.microsoft.com/office/drawing/2014/main" id="{BA25208B-AF43-4DC4-BB21-744325E7A653}"/>
              </a:ext>
            </a:extLst>
          </p:cNvPr>
          <p:cNvGraphicFramePr/>
          <p:nvPr>
            <p:extLst>
              <p:ext uri="{D42A27DB-BD31-4B8C-83A1-F6EECF244321}">
                <p14:modId xmlns:p14="http://schemas.microsoft.com/office/powerpoint/2010/main" val="174841600"/>
              </p:ext>
            </p:extLst>
          </p:nvPr>
        </p:nvGraphicFramePr>
        <p:xfrm>
          <a:off x="6526997" y="3145233"/>
          <a:ext cx="4994442" cy="3712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2F5A55FC-9776-432E-BEB6-A95B863C3425}"/>
              </a:ext>
            </a:extLst>
          </p:cNvPr>
          <p:cNvSpPr txBox="1"/>
          <p:nvPr/>
        </p:nvSpPr>
        <p:spPr>
          <a:xfrm>
            <a:off x="7998594" y="4494997"/>
            <a:ext cx="1992430" cy="688137"/>
          </a:xfrm>
          <a:prstGeom prst="rect">
            <a:avLst/>
          </a:prstGeom>
          <a:noFill/>
        </p:spPr>
        <p:txBody>
          <a:bodyPr wrap="square" rtlCol="0">
            <a:spAutoFit/>
          </a:bodyPr>
          <a:lstStyle/>
          <a:p>
            <a:pPr algn="ctr">
              <a:lnSpc>
                <a:spcPct val="80000"/>
              </a:lnSpc>
            </a:pPr>
            <a:r>
              <a:rPr lang="en-US" sz="1600" b="1" dirty="0"/>
              <a:t>Approach to </a:t>
            </a:r>
          </a:p>
          <a:p>
            <a:pPr algn="ctr">
              <a:lnSpc>
                <a:spcPct val="80000"/>
              </a:lnSpc>
            </a:pPr>
            <a:r>
              <a:rPr lang="en-US" sz="1600" b="1" dirty="0"/>
              <a:t>Urban </a:t>
            </a:r>
          </a:p>
          <a:p>
            <a:pPr algn="ctr">
              <a:lnSpc>
                <a:spcPct val="80000"/>
              </a:lnSpc>
            </a:pPr>
            <a:r>
              <a:rPr lang="en-US" sz="1600" b="1" dirty="0"/>
              <a:t>Regeneration</a:t>
            </a:r>
          </a:p>
        </p:txBody>
      </p:sp>
      <p:sp>
        <p:nvSpPr>
          <p:cNvPr id="33" name="TextBox 32">
            <a:extLst>
              <a:ext uri="{FF2B5EF4-FFF2-40B4-BE49-F238E27FC236}">
                <a16:creationId xmlns:a16="http://schemas.microsoft.com/office/drawing/2014/main" id="{2BB992C4-475C-4F73-902C-8EACD59A3937}"/>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spTree>
    <p:extLst>
      <p:ext uri="{BB962C8B-B14F-4D97-AF65-F5344CB8AC3E}">
        <p14:creationId xmlns:p14="http://schemas.microsoft.com/office/powerpoint/2010/main" val="145219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CE5EA3-BF91-47B9-9AE4-525475813416}"/>
              </a:ext>
            </a:extLst>
          </p:cNvPr>
          <p:cNvSpPr/>
          <p:nvPr/>
        </p:nvSpPr>
        <p:spPr>
          <a:xfrm>
            <a:off x="229403" y="1636293"/>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66599-660B-4E19-85F4-3DA4A87A57EA}"/>
              </a:ext>
            </a:extLst>
          </p:cNvPr>
          <p:cNvSpPr>
            <a:spLocks noGrp="1"/>
          </p:cNvSpPr>
          <p:nvPr>
            <p:ph type="title"/>
          </p:nvPr>
        </p:nvSpPr>
        <p:spPr>
          <a:xfrm>
            <a:off x="131975" y="235671"/>
            <a:ext cx="11745798" cy="631596"/>
          </a:xfrm>
        </p:spPr>
        <p:txBody>
          <a:bodyPr>
            <a:normAutofit fontScale="90000"/>
          </a:bodyPr>
          <a:lstStyle/>
          <a:p>
            <a:r>
              <a:rPr lang="en-US" b="1" dirty="0"/>
              <a:t>Paris: Operations of Urban Renewal</a:t>
            </a:r>
          </a:p>
        </p:txBody>
      </p:sp>
      <p:sp>
        <p:nvSpPr>
          <p:cNvPr id="4" name="Slide Number Placeholder 2">
            <a:extLst>
              <a:ext uri="{FF2B5EF4-FFF2-40B4-BE49-F238E27FC236}">
                <a16:creationId xmlns:a16="http://schemas.microsoft.com/office/drawing/2014/main" id="{66632E59-C9CE-4E4D-91FC-DFA77F532507}"/>
              </a:ext>
            </a:extLst>
          </p:cNvPr>
          <p:cNvSpPr>
            <a:spLocks noGrp="1"/>
          </p:cNvSpPr>
          <p:nvPr>
            <p:ph type="sldNum" sz="quarter" idx="12"/>
          </p:nvPr>
        </p:nvSpPr>
        <p:spPr>
          <a:xfrm>
            <a:off x="9358223" y="6408108"/>
            <a:ext cx="2743200" cy="365125"/>
          </a:xfrm>
        </p:spPr>
        <p:txBody>
          <a:bodyPr/>
          <a:lstStyle/>
          <a:p>
            <a:fld id="{153C59AB-5756-4F09-B22D-A3BDFCBCE724}" type="slidenum">
              <a:rPr lang="en-US" smtClean="0"/>
              <a:t>8</a:t>
            </a:fld>
            <a:endParaRPr lang="en-US" dirty="0"/>
          </a:p>
        </p:txBody>
      </p:sp>
      <p:sp>
        <p:nvSpPr>
          <p:cNvPr id="32" name="Rectangle 31">
            <a:extLst>
              <a:ext uri="{FF2B5EF4-FFF2-40B4-BE49-F238E27FC236}">
                <a16:creationId xmlns:a16="http://schemas.microsoft.com/office/drawing/2014/main" id="{0B621576-0A00-4A7D-9DB4-D57E5E8582BA}"/>
              </a:ext>
            </a:extLst>
          </p:cNvPr>
          <p:cNvSpPr/>
          <p:nvPr/>
        </p:nvSpPr>
        <p:spPr>
          <a:xfrm>
            <a:off x="0" y="857839"/>
            <a:ext cx="12192000" cy="65988"/>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4B994C-566C-48D0-88BE-29E6ACDA6865}"/>
              </a:ext>
            </a:extLst>
          </p:cNvPr>
          <p:cNvSpPr/>
          <p:nvPr/>
        </p:nvSpPr>
        <p:spPr>
          <a:xfrm>
            <a:off x="231007" y="1289786"/>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Challenge</a:t>
            </a:r>
          </a:p>
        </p:txBody>
      </p:sp>
      <p:sp>
        <p:nvSpPr>
          <p:cNvPr id="22" name="Rectangle 21">
            <a:extLst>
              <a:ext uri="{FF2B5EF4-FFF2-40B4-BE49-F238E27FC236}">
                <a16:creationId xmlns:a16="http://schemas.microsoft.com/office/drawing/2014/main" id="{07F47DB5-8EEA-4E0A-AC29-8F5C7D6CEB9F}"/>
              </a:ext>
            </a:extLst>
          </p:cNvPr>
          <p:cNvSpPr/>
          <p:nvPr/>
        </p:nvSpPr>
        <p:spPr>
          <a:xfrm>
            <a:off x="6225942" y="1278557"/>
            <a:ext cx="5428649" cy="3272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
        <p:nvSpPr>
          <p:cNvPr id="24" name="Rectangle 23">
            <a:extLst>
              <a:ext uri="{FF2B5EF4-FFF2-40B4-BE49-F238E27FC236}">
                <a16:creationId xmlns:a16="http://schemas.microsoft.com/office/drawing/2014/main" id="{2C5388FB-5687-4F8D-9313-55D0DB94D8AF}"/>
              </a:ext>
            </a:extLst>
          </p:cNvPr>
          <p:cNvSpPr/>
          <p:nvPr/>
        </p:nvSpPr>
        <p:spPr>
          <a:xfrm>
            <a:off x="6224337" y="1634689"/>
            <a:ext cx="5428649" cy="4910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1B79B704-3A1A-480A-8ABF-3D7E3ABFAB26}"/>
              </a:ext>
            </a:extLst>
          </p:cNvPr>
          <p:cNvSpPr/>
          <p:nvPr/>
        </p:nvSpPr>
        <p:spPr>
          <a:xfrm rot="5400000">
            <a:off x="4851134" y="3869356"/>
            <a:ext cx="2204186" cy="356134"/>
          </a:xfrm>
          <a:prstGeom prst="triangle">
            <a:avLst/>
          </a:prstGeom>
          <a:solidFill>
            <a:srgbClr val="FE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A89BAA-7745-40C7-B83C-8067BB4FACC6}"/>
              </a:ext>
            </a:extLst>
          </p:cNvPr>
          <p:cNvSpPr txBox="1"/>
          <p:nvPr/>
        </p:nvSpPr>
        <p:spPr>
          <a:xfrm>
            <a:off x="308014" y="1655547"/>
            <a:ext cx="4591245" cy="441339"/>
          </a:xfrm>
          <a:prstGeom prst="rect">
            <a:avLst/>
          </a:prstGeom>
          <a:noFill/>
        </p:spPr>
        <p:txBody>
          <a:bodyPr wrap="square" rtlCol="0">
            <a:spAutoFit/>
          </a:bodyPr>
          <a:lstStyle/>
          <a:p>
            <a:pPr>
              <a:lnSpc>
                <a:spcPct val="80000"/>
              </a:lnSpc>
            </a:pPr>
            <a:r>
              <a:rPr lang="en-US" sz="1400" b="1" dirty="0"/>
              <a:t>Reduce equalities for a more united Paris and build on innovation potential.</a:t>
            </a:r>
          </a:p>
        </p:txBody>
      </p:sp>
      <p:sp>
        <p:nvSpPr>
          <p:cNvPr id="40" name="TextBox 39">
            <a:extLst>
              <a:ext uri="{FF2B5EF4-FFF2-40B4-BE49-F238E27FC236}">
                <a16:creationId xmlns:a16="http://schemas.microsoft.com/office/drawing/2014/main" id="{666FB585-0180-4D23-B1F7-B4DB2C667F64}"/>
              </a:ext>
            </a:extLst>
          </p:cNvPr>
          <p:cNvSpPr txBox="1"/>
          <p:nvPr/>
        </p:nvSpPr>
        <p:spPr>
          <a:xfrm>
            <a:off x="6293323" y="4118009"/>
            <a:ext cx="5534522" cy="2397901"/>
          </a:xfrm>
          <a:prstGeom prst="rect">
            <a:avLst/>
          </a:prstGeom>
          <a:noFill/>
        </p:spPr>
        <p:txBody>
          <a:bodyPr wrap="square" rtlCol="0">
            <a:spAutoFit/>
          </a:bodyPr>
          <a:lstStyle/>
          <a:p>
            <a:pPr>
              <a:lnSpc>
                <a:spcPct val="80000"/>
              </a:lnSpc>
            </a:pPr>
            <a:r>
              <a:rPr lang="en-US" sz="1100" b="1" dirty="0"/>
              <a:t>Sites:</a:t>
            </a:r>
          </a:p>
          <a:p>
            <a:pPr marL="365760" indent="-91440">
              <a:lnSpc>
                <a:spcPct val="80000"/>
              </a:lnSpc>
              <a:buFont typeface="Arial" panose="020B0604020202020204" pitchFamily="34" charset="0"/>
              <a:buChar char="•"/>
            </a:pPr>
            <a:r>
              <a:rPr lang="en-US" sz="1100" dirty="0"/>
              <a:t>Old railway wasteland, Former hospitals and warehouses, Public spaces in peripheral area, embankments of the ring road (Great Urban Renewal Project)</a:t>
            </a:r>
          </a:p>
          <a:p>
            <a:pPr>
              <a:lnSpc>
                <a:spcPct val="80000"/>
              </a:lnSpc>
            </a:pPr>
            <a:r>
              <a:rPr lang="en-US" sz="1100" b="1" dirty="0"/>
              <a:t>Purposes</a:t>
            </a:r>
          </a:p>
          <a:p>
            <a:pPr marL="365760" indent="-91440">
              <a:lnSpc>
                <a:spcPct val="80000"/>
              </a:lnSpc>
              <a:buFont typeface="Arial" panose="020B0604020202020204" pitchFamily="34" charset="0"/>
              <a:buChar char="•"/>
            </a:pPr>
            <a:r>
              <a:rPr lang="en-US" sz="1100" dirty="0"/>
              <a:t>Increase housing units, business premises and offices</a:t>
            </a:r>
          </a:p>
          <a:p>
            <a:pPr marL="365760" indent="-91440">
              <a:lnSpc>
                <a:spcPct val="80000"/>
              </a:lnSpc>
              <a:buFont typeface="Arial" panose="020B0604020202020204" pitchFamily="34" charset="0"/>
              <a:buChar char="•"/>
            </a:pPr>
            <a:r>
              <a:rPr lang="en-US" sz="1100" dirty="0"/>
              <a:t>Develop a more pleasant residential environment with public facilities</a:t>
            </a:r>
          </a:p>
          <a:p>
            <a:pPr marL="365760" indent="-91440">
              <a:lnSpc>
                <a:spcPct val="80000"/>
              </a:lnSpc>
              <a:buFont typeface="Arial" panose="020B0604020202020204" pitchFamily="34" charset="0"/>
              <a:buChar char="•"/>
            </a:pPr>
            <a:r>
              <a:rPr lang="en-US" sz="1100" dirty="0"/>
              <a:t>Enhance the green belt and the green network</a:t>
            </a:r>
          </a:p>
          <a:p>
            <a:pPr marL="365760" indent="-91440">
              <a:lnSpc>
                <a:spcPct val="80000"/>
              </a:lnSpc>
              <a:buFont typeface="Arial" panose="020B0604020202020204" pitchFamily="34" charset="0"/>
              <a:buChar char="•"/>
            </a:pPr>
            <a:r>
              <a:rPr lang="en-US" sz="1100" dirty="0"/>
              <a:t>Create links by crossing urban rupture</a:t>
            </a:r>
          </a:p>
          <a:p>
            <a:pPr marL="365760" indent="-91440">
              <a:lnSpc>
                <a:spcPct val="80000"/>
              </a:lnSpc>
              <a:buFont typeface="Arial" panose="020B0604020202020204" pitchFamily="34" charset="0"/>
              <a:buChar char="•"/>
            </a:pPr>
            <a:r>
              <a:rPr lang="en-US" sz="1100" dirty="0"/>
              <a:t>Connect new neighborhoods with public transport, multi-modal hubs</a:t>
            </a:r>
          </a:p>
          <a:p>
            <a:pPr marL="365760" indent="-91440">
              <a:lnSpc>
                <a:spcPct val="80000"/>
              </a:lnSpc>
              <a:buFont typeface="Arial" panose="020B0604020202020204" pitchFamily="34" charset="0"/>
              <a:buChar char="•"/>
            </a:pPr>
            <a:r>
              <a:rPr lang="en-US" sz="1100" dirty="0"/>
              <a:t>Change the great landscape with new monuments</a:t>
            </a:r>
            <a:endParaRPr lang="en-US" sz="1100" b="1" dirty="0"/>
          </a:p>
          <a:p>
            <a:pPr>
              <a:lnSpc>
                <a:spcPct val="80000"/>
              </a:lnSpc>
            </a:pPr>
            <a:r>
              <a:rPr lang="en-US" sz="1100" b="1" dirty="0"/>
              <a:t>Method</a:t>
            </a:r>
          </a:p>
          <a:p>
            <a:pPr marL="365760" indent="-91440">
              <a:lnSpc>
                <a:spcPct val="80000"/>
              </a:lnSpc>
              <a:buFont typeface="Arial" panose="020B0604020202020204" pitchFamily="34" charset="0"/>
              <a:buChar char="•"/>
            </a:pPr>
            <a:r>
              <a:rPr lang="en-US" sz="1100" dirty="0"/>
              <a:t>Social and functional mix</a:t>
            </a:r>
          </a:p>
          <a:p>
            <a:pPr marL="365760" indent="-91440">
              <a:lnSpc>
                <a:spcPct val="80000"/>
              </a:lnSpc>
              <a:buFont typeface="Arial" panose="020B0604020202020204" pitchFamily="34" charset="0"/>
              <a:buChar char="•"/>
            </a:pPr>
            <a:r>
              <a:rPr lang="en-US" sz="1100" dirty="0"/>
              <a:t>Public facilities according to inhabitants needs</a:t>
            </a:r>
          </a:p>
          <a:p>
            <a:pPr marL="365760" indent="-91440">
              <a:lnSpc>
                <a:spcPct val="80000"/>
              </a:lnSpc>
              <a:buFont typeface="Arial" panose="020B0604020202020204" pitchFamily="34" charset="0"/>
              <a:buChar char="•"/>
            </a:pPr>
            <a:r>
              <a:rPr lang="en-US" sz="1100" dirty="0"/>
              <a:t>Public consultation and meeting before choosing projects</a:t>
            </a:r>
          </a:p>
          <a:p>
            <a:pPr marL="365760" indent="-91440">
              <a:lnSpc>
                <a:spcPct val="80000"/>
              </a:lnSpc>
              <a:buFont typeface="Arial" panose="020B0604020202020204" pitchFamily="34" charset="0"/>
              <a:buChar char="•"/>
            </a:pPr>
            <a:r>
              <a:rPr lang="en-US" sz="1100" dirty="0"/>
              <a:t>Ambitious environmental targets</a:t>
            </a:r>
          </a:p>
          <a:p>
            <a:pPr marL="365760" indent="-91440">
              <a:lnSpc>
                <a:spcPct val="80000"/>
              </a:lnSpc>
              <a:buFont typeface="Arial" panose="020B0604020202020204" pitchFamily="34" charset="0"/>
              <a:buChar char="•"/>
            </a:pPr>
            <a:r>
              <a:rPr lang="en-US" sz="1100" dirty="0"/>
              <a:t>Architectural diversity</a:t>
            </a:r>
          </a:p>
          <a:p>
            <a:pPr marL="365760" indent="-91440">
              <a:lnSpc>
                <a:spcPct val="80000"/>
              </a:lnSpc>
              <a:buFont typeface="Arial" panose="020B0604020202020204" pitchFamily="34" charset="0"/>
              <a:buChar char="•"/>
            </a:pPr>
            <a:r>
              <a:rPr lang="en-US" sz="1100" dirty="0"/>
              <a:t>Costs balanced by recipes</a:t>
            </a:r>
          </a:p>
        </p:txBody>
      </p:sp>
      <p:sp>
        <p:nvSpPr>
          <p:cNvPr id="42" name="TextBox 41">
            <a:extLst>
              <a:ext uri="{FF2B5EF4-FFF2-40B4-BE49-F238E27FC236}">
                <a16:creationId xmlns:a16="http://schemas.microsoft.com/office/drawing/2014/main" id="{EB01E0BD-2FB7-4B78-A939-26E450E30D43}"/>
              </a:ext>
            </a:extLst>
          </p:cNvPr>
          <p:cNvSpPr txBox="1"/>
          <p:nvPr/>
        </p:nvSpPr>
        <p:spPr>
          <a:xfrm>
            <a:off x="6420052" y="1653944"/>
            <a:ext cx="5090160" cy="268984"/>
          </a:xfrm>
          <a:prstGeom prst="rect">
            <a:avLst/>
          </a:prstGeom>
          <a:noFill/>
        </p:spPr>
        <p:txBody>
          <a:bodyPr wrap="square" rtlCol="0">
            <a:spAutoFit/>
          </a:bodyPr>
          <a:lstStyle/>
          <a:p>
            <a:pPr>
              <a:lnSpc>
                <a:spcPct val="80000"/>
              </a:lnSpc>
            </a:pPr>
            <a:r>
              <a:rPr lang="en-US" sz="1400" b="1" dirty="0"/>
              <a:t>Operations of Urban Renewal (approx. 70 Development Projects)</a:t>
            </a:r>
          </a:p>
        </p:txBody>
      </p:sp>
      <p:sp>
        <p:nvSpPr>
          <p:cNvPr id="43" name="TextBox 42">
            <a:extLst>
              <a:ext uri="{FF2B5EF4-FFF2-40B4-BE49-F238E27FC236}">
                <a16:creationId xmlns:a16="http://schemas.microsoft.com/office/drawing/2014/main" id="{078DE138-14B0-4BF3-9CDF-8E71FB08C32E}"/>
              </a:ext>
            </a:extLst>
          </p:cNvPr>
          <p:cNvSpPr txBox="1"/>
          <p:nvPr/>
        </p:nvSpPr>
        <p:spPr>
          <a:xfrm>
            <a:off x="198556" y="6586765"/>
            <a:ext cx="7646033" cy="261610"/>
          </a:xfrm>
          <a:prstGeom prst="rect">
            <a:avLst/>
          </a:prstGeom>
          <a:noFill/>
        </p:spPr>
        <p:txBody>
          <a:bodyPr wrap="square" rtlCol="0">
            <a:spAutoFit/>
          </a:bodyPr>
          <a:lstStyle/>
          <a:p>
            <a:r>
              <a:rPr lang="en-US" sz="1100" dirty="0"/>
              <a:t>Source: World Bank, Tokyo Learning Development Center, Technical Deep Dive on Urban Regeneration, February 18-23, 2019</a:t>
            </a:r>
          </a:p>
        </p:txBody>
      </p:sp>
      <p:grpSp>
        <p:nvGrpSpPr>
          <p:cNvPr id="45" name="Group 44">
            <a:extLst>
              <a:ext uri="{FF2B5EF4-FFF2-40B4-BE49-F238E27FC236}">
                <a16:creationId xmlns:a16="http://schemas.microsoft.com/office/drawing/2014/main" id="{74FE0DC6-3699-4FA4-91C3-A34DD4D73151}"/>
              </a:ext>
            </a:extLst>
          </p:cNvPr>
          <p:cNvGrpSpPr/>
          <p:nvPr/>
        </p:nvGrpSpPr>
        <p:grpSpPr>
          <a:xfrm>
            <a:off x="365759" y="2107936"/>
            <a:ext cx="4798827" cy="2175308"/>
            <a:chOff x="365759" y="2107936"/>
            <a:chExt cx="4798827" cy="2175308"/>
          </a:xfrm>
        </p:grpSpPr>
        <p:grpSp>
          <p:nvGrpSpPr>
            <p:cNvPr id="15" name="Group 14">
              <a:extLst>
                <a:ext uri="{FF2B5EF4-FFF2-40B4-BE49-F238E27FC236}">
                  <a16:creationId xmlns:a16="http://schemas.microsoft.com/office/drawing/2014/main" id="{95521DEA-6339-4301-8BD4-1BC1AD2935D6}"/>
                </a:ext>
              </a:extLst>
            </p:cNvPr>
            <p:cNvGrpSpPr/>
            <p:nvPr/>
          </p:nvGrpSpPr>
          <p:grpSpPr>
            <a:xfrm>
              <a:off x="365759" y="2107936"/>
              <a:ext cx="4798827" cy="2175308"/>
              <a:chOff x="481784" y="2114719"/>
              <a:chExt cx="5059003" cy="2293246"/>
            </a:xfrm>
          </p:grpSpPr>
          <p:sp>
            <p:nvSpPr>
              <p:cNvPr id="11" name="Rectangle 10">
                <a:extLst>
                  <a:ext uri="{FF2B5EF4-FFF2-40B4-BE49-F238E27FC236}">
                    <a16:creationId xmlns:a16="http://schemas.microsoft.com/office/drawing/2014/main" id="{7438BE40-D245-44B0-ACE3-04CB2635D2E1}"/>
                  </a:ext>
                </a:extLst>
              </p:cNvPr>
              <p:cNvSpPr/>
              <p:nvPr/>
            </p:nvSpPr>
            <p:spPr>
              <a:xfrm>
                <a:off x="481784" y="2114719"/>
                <a:ext cx="5053263" cy="229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4546759-98EB-40A8-B3D6-5132DBE1823D}"/>
                  </a:ext>
                </a:extLst>
              </p:cNvPr>
              <p:cNvSpPr txBox="1"/>
              <p:nvPr/>
            </p:nvSpPr>
            <p:spPr>
              <a:xfrm>
                <a:off x="4270253" y="3690592"/>
                <a:ext cx="1270534" cy="366575"/>
              </a:xfrm>
              <a:prstGeom prst="rect">
                <a:avLst/>
              </a:prstGeom>
              <a:noFill/>
            </p:spPr>
            <p:txBody>
              <a:bodyPr wrap="square" rtlCol="0">
                <a:spAutoFit/>
              </a:bodyPr>
              <a:lstStyle/>
              <a:p>
                <a:pPr>
                  <a:lnSpc>
                    <a:spcPct val="80000"/>
                  </a:lnSpc>
                </a:pPr>
                <a:r>
                  <a:rPr lang="en-US" sz="1100" dirty="0"/>
                  <a:t>Deficit Zone in Social Housing</a:t>
                </a:r>
              </a:p>
            </p:txBody>
          </p:sp>
          <p:sp>
            <p:nvSpPr>
              <p:cNvPr id="10" name="Rectangle 9">
                <a:extLst>
                  <a:ext uri="{FF2B5EF4-FFF2-40B4-BE49-F238E27FC236}">
                    <a16:creationId xmlns:a16="http://schemas.microsoft.com/office/drawing/2014/main" id="{EF186C26-F691-49EC-A895-4A51A2B6F6AB}"/>
                  </a:ext>
                </a:extLst>
              </p:cNvPr>
              <p:cNvSpPr/>
              <p:nvPr/>
            </p:nvSpPr>
            <p:spPr>
              <a:xfrm>
                <a:off x="4000687" y="3753852"/>
                <a:ext cx="288758" cy="211756"/>
              </a:xfrm>
              <a:prstGeom prst="rect">
                <a:avLst/>
              </a:prstGeom>
              <a:solidFill>
                <a:srgbClr val="D68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714D6C30-DC7C-4177-8565-CDB4D43633B9}"/>
                </a:ext>
              </a:extLst>
            </p:cNvPr>
            <p:cNvPicPr>
              <a:picLocks noChangeAspect="1"/>
            </p:cNvPicPr>
            <p:nvPr/>
          </p:nvPicPr>
          <p:blipFill>
            <a:blip r:embed="rId2"/>
            <a:stretch>
              <a:fillRect/>
            </a:stretch>
          </p:blipFill>
          <p:spPr>
            <a:xfrm>
              <a:off x="405163" y="2150143"/>
              <a:ext cx="3219450" cy="2076450"/>
            </a:xfrm>
            <a:prstGeom prst="rect">
              <a:avLst/>
            </a:prstGeom>
          </p:spPr>
        </p:pic>
      </p:grpSp>
      <p:grpSp>
        <p:nvGrpSpPr>
          <p:cNvPr id="47" name="Group 46">
            <a:extLst>
              <a:ext uri="{FF2B5EF4-FFF2-40B4-BE49-F238E27FC236}">
                <a16:creationId xmlns:a16="http://schemas.microsoft.com/office/drawing/2014/main" id="{CE7A1F49-B199-4996-8B9C-4E246260E562}"/>
              </a:ext>
            </a:extLst>
          </p:cNvPr>
          <p:cNvGrpSpPr/>
          <p:nvPr/>
        </p:nvGrpSpPr>
        <p:grpSpPr>
          <a:xfrm>
            <a:off x="354531" y="4368269"/>
            <a:ext cx="4814236" cy="2119159"/>
            <a:chOff x="354531" y="4368269"/>
            <a:chExt cx="4814236" cy="2119159"/>
          </a:xfrm>
        </p:grpSpPr>
        <p:sp>
          <p:nvSpPr>
            <p:cNvPr id="34" name="Rectangle 33">
              <a:extLst>
                <a:ext uri="{FF2B5EF4-FFF2-40B4-BE49-F238E27FC236}">
                  <a16:creationId xmlns:a16="http://schemas.microsoft.com/office/drawing/2014/main" id="{382A42FD-9298-48B5-A1C0-FC72D3F0EFB2}"/>
                </a:ext>
              </a:extLst>
            </p:cNvPr>
            <p:cNvSpPr/>
            <p:nvPr/>
          </p:nvSpPr>
          <p:spPr>
            <a:xfrm>
              <a:off x="354531" y="4368269"/>
              <a:ext cx="4814236" cy="2119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088ABF6F-B8A3-4DC6-A176-D16FFA4D4DC0}"/>
                </a:ext>
              </a:extLst>
            </p:cNvPr>
            <p:cNvSpPr txBox="1"/>
            <p:nvPr/>
          </p:nvSpPr>
          <p:spPr>
            <a:xfrm>
              <a:off x="2812383" y="4477059"/>
              <a:ext cx="2260131" cy="1770356"/>
            </a:xfrm>
            <a:prstGeom prst="rect">
              <a:avLst/>
            </a:prstGeom>
            <a:noFill/>
          </p:spPr>
          <p:txBody>
            <a:bodyPr wrap="square" rtlCol="0">
              <a:spAutoFit/>
            </a:bodyPr>
            <a:lstStyle/>
            <a:p>
              <a:pPr>
                <a:lnSpc>
                  <a:spcPct val="80000"/>
                </a:lnSpc>
              </a:pPr>
              <a:r>
                <a:rPr lang="en-US" sz="1400" b="1" dirty="0"/>
                <a:t>Innovation Arc</a:t>
              </a:r>
            </a:p>
            <a:p>
              <a:pPr>
                <a:lnSpc>
                  <a:spcPct val="80000"/>
                </a:lnSpc>
              </a:pPr>
              <a:endParaRPr lang="en-US" sz="1400" b="1" dirty="0"/>
            </a:p>
            <a:p>
              <a:pPr marL="91440" indent="-91440">
                <a:lnSpc>
                  <a:spcPct val="80000"/>
                </a:lnSpc>
                <a:buFont typeface="Arial" panose="020B0604020202020204" pitchFamily="34" charset="0"/>
                <a:buChar char="•"/>
              </a:pPr>
              <a:r>
                <a:rPr lang="en-US" sz="1200" dirty="0"/>
                <a:t>Land and/or real estate potential</a:t>
              </a:r>
            </a:p>
            <a:p>
              <a:pPr marL="91440" indent="-91440">
                <a:lnSpc>
                  <a:spcPct val="80000"/>
                </a:lnSpc>
                <a:buFont typeface="Arial" panose="020B0604020202020204" pitchFamily="34" charset="0"/>
                <a:buChar char="•"/>
              </a:pPr>
              <a:r>
                <a:rPr lang="en-US" sz="1200" dirty="0"/>
                <a:t>Spaces dedicated for emerging economy or new industries</a:t>
              </a:r>
            </a:p>
            <a:p>
              <a:pPr marL="91440" indent="-91440">
                <a:lnSpc>
                  <a:spcPct val="80000"/>
                </a:lnSpc>
                <a:buFont typeface="Arial" panose="020B0604020202020204" pitchFamily="34" charset="0"/>
                <a:buChar char="•"/>
              </a:pPr>
              <a:r>
                <a:rPr lang="en-US" sz="1200" dirty="0"/>
                <a:t>Potential for new use and development</a:t>
              </a:r>
            </a:p>
            <a:p>
              <a:pPr marL="91440" indent="-91440">
                <a:lnSpc>
                  <a:spcPct val="80000"/>
                </a:lnSpc>
                <a:buFont typeface="Arial" panose="020B0604020202020204" pitchFamily="34" charset="0"/>
                <a:buChar char="•"/>
              </a:pPr>
              <a:r>
                <a:rPr lang="en-US" sz="1200" dirty="0"/>
                <a:t>Social and societal innovation linked to new lifestyles</a:t>
              </a:r>
            </a:p>
            <a:p>
              <a:pPr>
                <a:lnSpc>
                  <a:spcPct val="80000"/>
                </a:lnSpc>
              </a:pPr>
              <a:endParaRPr lang="en-US" sz="1200" dirty="0"/>
            </a:p>
          </p:txBody>
        </p:sp>
        <p:pic>
          <p:nvPicPr>
            <p:cNvPr id="46" name="Picture 45">
              <a:extLst>
                <a:ext uri="{FF2B5EF4-FFF2-40B4-BE49-F238E27FC236}">
                  <a16:creationId xmlns:a16="http://schemas.microsoft.com/office/drawing/2014/main" id="{FCB75175-3987-4C9F-B282-415DEAFFE0C1}"/>
                </a:ext>
              </a:extLst>
            </p:cNvPr>
            <p:cNvPicPr>
              <a:picLocks noChangeAspect="1"/>
            </p:cNvPicPr>
            <p:nvPr/>
          </p:nvPicPr>
          <p:blipFill>
            <a:blip r:embed="rId3"/>
            <a:stretch>
              <a:fillRect/>
            </a:stretch>
          </p:blipFill>
          <p:spPr>
            <a:xfrm>
              <a:off x="434390" y="4421104"/>
              <a:ext cx="2371725" cy="1962150"/>
            </a:xfrm>
            <a:prstGeom prst="rect">
              <a:avLst/>
            </a:prstGeom>
          </p:spPr>
        </p:pic>
      </p:grpSp>
      <p:pic>
        <p:nvPicPr>
          <p:cNvPr id="48" name="Picture 47">
            <a:extLst>
              <a:ext uri="{FF2B5EF4-FFF2-40B4-BE49-F238E27FC236}">
                <a16:creationId xmlns:a16="http://schemas.microsoft.com/office/drawing/2014/main" id="{1CBA7F2B-EB18-4F6F-8E51-26802650A141}"/>
              </a:ext>
            </a:extLst>
          </p:cNvPr>
          <p:cNvPicPr>
            <a:picLocks noChangeAspect="1"/>
          </p:cNvPicPr>
          <p:nvPr/>
        </p:nvPicPr>
        <p:blipFill>
          <a:blip r:embed="rId4"/>
          <a:stretch>
            <a:fillRect/>
          </a:stretch>
        </p:blipFill>
        <p:spPr>
          <a:xfrm>
            <a:off x="7154078" y="1977590"/>
            <a:ext cx="3524250" cy="2209800"/>
          </a:xfrm>
          <a:prstGeom prst="rect">
            <a:avLst/>
          </a:prstGeom>
        </p:spPr>
      </p:pic>
    </p:spTree>
    <p:extLst>
      <p:ext uri="{BB962C8B-B14F-4D97-AF65-F5344CB8AC3E}">
        <p14:creationId xmlns:p14="http://schemas.microsoft.com/office/powerpoint/2010/main" val="326999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36A8BF-41EA-42BC-81C8-FBF63F53A159}"/>
              </a:ext>
            </a:extLst>
          </p:cNvPr>
          <p:cNvSpPr txBox="1">
            <a:spLocks/>
          </p:cNvSpPr>
          <p:nvPr/>
        </p:nvSpPr>
        <p:spPr>
          <a:xfrm>
            <a:off x="131975" y="3296505"/>
            <a:ext cx="11745798" cy="63159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Urban Regeneration - How?</a:t>
            </a:r>
          </a:p>
        </p:txBody>
      </p:sp>
      <p:grpSp>
        <p:nvGrpSpPr>
          <p:cNvPr id="9" name="Group 8">
            <a:extLst>
              <a:ext uri="{FF2B5EF4-FFF2-40B4-BE49-F238E27FC236}">
                <a16:creationId xmlns:a16="http://schemas.microsoft.com/office/drawing/2014/main" id="{4ED3AA0A-1375-48D3-B486-043CB20C7750}"/>
              </a:ext>
            </a:extLst>
          </p:cNvPr>
          <p:cNvGrpSpPr/>
          <p:nvPr/>
        </p:nvGrpSpPr>
        <p:grpSpPr>
          <a:xfrm>
            <a:off x="0" y="3918673"/>
            <a:ext cx="12194118" cy="102994"/>
            <a:chOff x="0" y="3918673"/>
            <a:chExt cx="12194118" cy="102994"/>
          </a:xfrm>
        </p:grpSpPr>
        <p:sp>
          <p:nvSpPr>
            <p:cNvPr id="5" name="Rectangle 4">
              <a:extLst>
                <a:ext uri="{FF2B5EF4-FFF2-40B4-BE49-F238E27FC236}">
                  <a16:creationId xmlns:a16="http://schemas.microsoft.com/office/drawing/2014/main" id="{E39D34DD-0B3F-4ABF-836B-D04D2CB72D59}"/>
                </a:ext>
              </a:extLst>
            </p:cNvPr>
            <p:cNvSpPr/>
            <p:nvPr/>
          </p:nvSpPr>
          <p:spPr>
            <a:xfrm>
              <a:off x="0" y="3918673"/>
              <a:ext cx="9084733" cy="102993"/>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F9BEDA-5551-4099-A802-B054F543D140}"/>
                </a:ext>
              </a:extLst>
            </p:cNvPr>
            <p:cNvSpPr/>
            <p:nvPr/>
          </p:nvSpPr>
          <p:spPr>
            <a:xfrm>
              <a:off x="9057216" y="3918673"/>
              <a:ext cx="1566333" cy="102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E3AA25-CAF1-48E2-BF47-962252016FDF}"/>
                </a:ext>
              </a:extLst>
            </p:cNvPr>
            <p:cNvSpPr/>
            <p:nvPr/>
          </p:nvSpPr>
          <p:spPr>
            <a:xfrm>
              <a:off x="10627785" y="3918673"/>
              <a:ext cx="1566333" cy="10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244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1996</Words>
  <Application>Microsoft Office PowerPoint</Application>
  <PresentationFormat>Widescreen</PresentationFormat>
  <Paragraphs>251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Urban Regeneration</vt:lpstr>
      <vt:lpstr>PowerPoint Presentation</vt:lpstr>
      <vt:lpstr>Urbanization in Indonesia</vt:lpstr>
      <vt:lpstr>Urban Regeneration of Underutilized Urban Land</vt:lpstr>
      <vt:lpstr>Tokyo: Special Urban Regeneration (Renaissance) Districts</vt:lpstr>
      <vt:lpstr>Seoul: Promotion of Urban Renewal/Regeneration</vt:lpstr>
      <vt:lpstr>Johannesburg: Strategic Spatial Interventions for UR</vt:lpstr>
      <vt:lpstr>Paris: Operations of Urban Renewal</vt:lpstr>
      <vt:lpstr>PowerPoint Presentation</vt:lpstr>
      <vt:lpstr>The Tools for Urban Regeneration</vt:lpstr>
      <vt:lpstr>Planning - Enabling Policies/Regulations (Japan)</vt:lpstr>
      <vt:lpstr>Planning - Enabling Policies/Regulations (Japan)</vt:lpstr>
      <vt:lpstr>Planning - Enabling Policies/Regulations (Korea)</vt:lpstr>
      <vt:lpstr>Planning - Enabling Policies/Regulations (Korea)</vt:lpstr>
      <vt:lpstr>Financing - Funding Sources for UR</vt:lpstr>
      <vt:lpstr>Financing - Example of Land Sales</vt:lpstr>
      <vt:lpstr>Financing - Example of Tax Increment Financing</vt:lpstr>
      <vt:lpstr>Financing - Example of Tax Increment Financing</vt:lpstr>
      <vt:lpstr>Implementation - Long-term Institutional Set-up </vt:lpstr>
      <vt:lpstr>Implementation - Town Management</vt:lpstr>
      <vt:lpstr>PowerPoint Presentation</vt:lpstr>
      <vt:lpstr>Phase 1 - Scoping</vt:lpstr>
      <vt:lpstr>Phase 2 - Planning</vt:lpstr>
      <vt:lpstr>Phase 3 - Financing</vt:lpstr>
      <vt:lpstr>Phase 4 -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Natsuko Kikutake</dc:creator>
  <cp:lastModifiedBy>Marcus Lee</cp:lastModifiedBy>
  <cp:revision>70</cp:revision>
  <dcterms:created xsi:type="dcterms:W3CDTF">2019-09-24T10:32:59Z</dcterms:created>
  <dcterms:modified xsi:type="dcterms:W3CDTF">2019-09-25T02:19:52Z</dcterms:modified>
</cp:coreProperties>
</file>