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65" r:id="rId3"/>
    <p:sldId id="459" r:id="rId4"/>
    <p:sldId id="266" r:id="rId5"/>
    <p:sldId id="449" r:id="rId6"/>
    <p:sldId id="451" r:id="rId7"/>
    <p:sldId id="460" r:id="rId8"/>
    <p:sldId id="461" r:id="rId9"/>
    <p:sldId id="464" r:id="rId10"/>
    <p:sldId id="463" r:id="rId11"/>
    <p:sldId id="469" r:id="rId12"/>
    <p:sldId id="468" r:id="rId13"/>
    <p:sldId id="466" r:id="rId14"/>
    <p:sldId id="467" r:id="rId15"/>
    <p:sldId id="470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21F60-D53F-4D29-852A-1DCF1C616F2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3D313-0FEB-4A77-985A-6D229C73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3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77E0E-5ED2-4F1A-8EE3-905A5CA24EB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18A01-0F4C-4B21-9C82-2910A3D20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5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8A01-0F4C-4B21-9C82-2910A3D206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34BAA4-4548-1E65-CA30-ACBF926AB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0E0D2-F7CE-7F3F-3BE2-7AB379EB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7712D8-BA77-1D16-26AB-F956F406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C1AC19-C05F-6529-4F9A-6D916237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F17B6-6DDF-BC4C-696F-75C99001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61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1553B-208C-E280-C85D-6781131C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3884D0-899C-85CB-E0DB-952B1467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0BF0D1-D76A-E405-2DC3-72BEE012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688AF9-E1E6-C101-41CA-CA4266C3C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CB7661-926F-F67C-CDDD-28589BD1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839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8B9633-5409-0573-9E39-4FE3D6842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5E987D-F896-1109-E1B8-6705451F9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19143C-1AFF-06C6-D73C-3B55E0A7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C7A32-ABBD-C333-65A6-504C7F71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A080F-DD45-14C4-E557-FDEA951D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419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8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6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5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5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9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43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371FA-B611-86AA-8D3A-7F04E9D6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514FD6-4C85-400D-E42C-E09DE4689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8B94D-F146-33C8-722D-F0A1424C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7F138-B41A-8890-4A48-D54CF3E5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DD32E-F826-5193-0800-E54DF79F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6021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6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6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2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912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1C332C-D9A0-F3ED-476C-2DFAD128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2DFA3-CC52-9020-DB92-E3297AAFE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5E8895-2F64-F94F-DEA8-7420BAFA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F4400E-41D6-8DEB-42AA-86A96D9E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B4A362-D957-F474-0754-B922C73F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592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D7E9DC-72D3-4EE7-8952-675930FD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4C5DC3-DE49-1C9B-B943-A29377B51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C245C3-B467-371F-7596-9ECA65FC7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C17511-D4EB-4711-B464-19C443BF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AF763-53B0-BC6D-5D63-59E9039B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472096-F1AC-E6F9-319D-5D995434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275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1AA29-4650-370B-85D1-05121163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FEDEC1-2470-BE96-298A-AC10B1EC9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0352A7-0579-8BF6-3D77-321CBEE54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AB0A79-6DA6-D192-5CE8-A5906EE3A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F79C3A-558D-8103-7B06-1131C432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AAD8A8-4FF7-E725-6497-9A5EBC58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C3EE07-6E9F-62DE-AACE-8D15A424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22D77E-E8D9-A683-2456-1B97032C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153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34662-3E17-EB17-CCF9-B677FD5C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FBD452-2F02-AA89-4E11-605C735B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AB1BC5-CB38-6681-F6BC-96ECBEE92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154DCB-95FA-6A2C-965C-6009CB08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082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DB75932-4D57-A4F2-CEF3-CC7B26C2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EA15BC-1B2E-4C44-1D8A-F7851561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AFE07A-3E50-A8D1-FEED-BEBD3823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07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51B3C-FF0E-6A76-C2B7-D1A0735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318CAD-47D0-97F2-0E1C-01D2C445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419321-19D4-EDE6-A1FD-46EAB002D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CD70BB-0167-CE69-D138-BB481DE4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301ECE-47B9-42A0-1638-27EB4395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5E356-0559-6A89-64CB-C81F6C01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718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A8160-A232-8C01-2E5B-8A266594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DA53C5-3F0E-8E16-BB1C-A5AF406C4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3AE3FA-FAE6-431E-A6AD-5C371AFC7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6732F0-DC34-EC8A-0AFD-B53577C3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FFA4FE-78F0-534A-306A-44250EE3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040F41-8FEE-B80B-E6FD-D081F0C5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603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565E42C-7587-A923-743F-E8BC7549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7CABCC-789F-4BFE-644D-B25ED1ED5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A29BA-87DE-444C-14EA-E8EE3FBB6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DF9DB-1B43-4291-AB2E-6D398E4BF125}" type="datetimeFigureOut">
              <a:rPr lang="en-ID" smtClean="0"/>
              <a:t>13/11/2023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8E6346-1D75-4CF1-AFE1-5F66B97F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666FFA-B7C4-EB9E-296E-8B19DE9CB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52CC7-EC64-462A-A54F-DAFA72AF8B1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41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6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jpeg"/><Relationship Id="rId10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3.sv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5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3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3.sv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5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3.png"/><Relationship Id="rId1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66" b="-14666"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5" name="Freeform 5"/>
          <p:cNvSpPr/>
          <p:nvPr/>
        </p:nvSpPr>
        <p:spPr>
          <a:xfrm rot="-144868">
            <a:off x="27678" y="2051077"/>
            <a:ext cx="6495314" cy="5230186"/>
          </a:xfrm>
          <a:custGeom>
            <a:avLst/>
            <a:gdLst/>
            <a:ahLst/>
            <a:cxnLst/>
            <a:rect l="l" t="t" r="r" b="b"/>
            <a:pathLst>
              <a:path w="9187303" h="8234120">
                <a:moveTo>
                  <a:pt x="0" y="0"/>
                </a:moveTo>
                <a:lnTo>
                  <a:pt x="9187303" y="0"/>
                </a:lnTo>
                <a:lnTo>
                  <a:pt x="9187303" y="8234121"/>
                </a:lnTo>
                <a:lnTo>
                  <a:pt x="0" y="8234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 sz="1200" dirty="0"/>
          </a:p>
        </p:txBody>
      </p:sp>
      <p:sp>
        <p:nvSpPr>
          <p:cNvPr id="6" name="Freeform 6"/>
          <p:cNvSpPr/>
          <p:nvPr/>
        </p:nvSpPr>
        <p:spPr>
          <a:xfrm rot="-94808" flipH="1" flipV="1">
            <a:off x="5734562" y="2124041"/>
            <a:ext cx="1191613" cy="336631"/>
          </a:xfrm>
          <a:custGeom>
            <a:avLst/>
            <a:gdLst/>
            <a:ahLst/>
            <a:cxnLst/>
            <a:rect l="l" t="t" r="r" b="b"/>
            <a:pathLst>
              <a:path w="1787419" h="504946">
                <a:moveTo>
                  <a:pt x="1787419" y="504946"/>
                </a:moveTo>
                <a:lnTo>
                  <a:pt x="0" y="504946"/>
                </a:lnTo>
                <a:lnTo>
                  <a:pt x="0" y="0"/>
                </a:lnTo>
                <a:lnTo>
                  <a:pt x="1787419" y="0"/>
                </a:lnTo>
                <a:lnTo>
                  <a:pt x="1787419" y="5049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7" name="TextBox 7"/>
          <p:cNvSpPr txBox="1"/>
          <p:nvPr/>
        </p:nvSpPr>
        <p:spPr>
          <a:xfrm>
            <a:off x="288467" y="3321570"/>
            <a:ext cx="503095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Peraturan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Gubernur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165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2017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Pedoman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Pelatihan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Negeri dan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Bagi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Pegawai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Aparatur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Sipil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Negara </a:t>
            </a:r>
          </a:p>
        </p:txBody>
      </p:sp>
      <p:sp>
        <p:nvSpPr>
          <p:cNvPr id="8" name="Freeform 8"/>
          <p:cNvSpPr/>
          <p:nvPr/>
        </p:nvSpPr>
        <p:spPr>
          <a:xfrm>
            <a:off x="1140991" y="1922379"/>
            <a:ext cx="4120376" cy="865279"/>
          </a:xfrm>
          <a:custGeom>
            <a:avLst/>
            <a:gdLst/>
            <a:ahLst/>
            <a:cxnLst/>
            <a:rect l="l" t="t" r="r" b="b"/>
            <a:pathLst>
              <a:path w="6180564" h="1297918">
                <a:moveTo>
                  <a:pt x="0" y="0"/>
                </a:moveTo>
                <a:lnTo>
                  <a:pt x="6180564" y="0"/>
                </a:lnTo>
                <a:lnTo>
                  <a:pt x="6180564" y="1297918"/>
                </a:lnTo>
                <a:lnTo>
                  <a:pt x="0" y="1297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9" name="TextBox 9"/>
          <p:cNvSpPr txBox="1"/>
          <p:nvPr/>
        </p:nvSpPr>
        <p:spPr>
          <a:xfrm>
            <a:off x="2039816" y="2241977"/>
            <a:ext cx="2961010" cy="42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800" dirty="0" err="1">
                <a:solidFill>
                  <a:srgbClr val="000000"/>
                </a:solidFill>
                <a:latin typeface="Garet Bold"/>
              </a:rPr>
              <a:t>Topik</a:t>
            </a:r>
            <a:r>
              <a:rPr lang="en-US" sz="2800" dirty="0">
                <a:solidFill>
                  <a:srgbClr val="000000"/>
                </a:solidFill>
                <a:latin typeface="Gare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Garet Bold"/>
              </a:rPr>
              <a:t>Bahasan</a:t>
            </a:r>
            <a:endParaRPr lang="en-US" sz="2800" dirty="0">
              <a:solidFill>
                <a:srgbClr val="000000"/>
              </a:solidFill>
              <a:latin typeface="Gare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88467" y="749008"/>
            <a:ext cx="11275176" cy="1406133"/>
            <a:chOff x="-3821055" y="-125905"/>
            <a:chExt cx="14105177" cy="2811869"/>
          </a:xfrm>
        </p:grpSpPr>
        <p:grpSp>
          <p:nvGrpSpPr>
            <p:cNvPr id="11" name="Group 11"/>
            <p:cNvGrpSpPr/>
            <p:nvPr/>
          </p:nvGrpSpPr>
          <p:grpSpPr>
            <a:xfrm>
              <a:off x="-3821053" y="-125905"/>
              <a:ext cx="14105175" cy="2811869"/>
              <a:chOff x="-1156289" y="-38100"/>
              <a:chExt cx="426836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156289" y="77340"/>
                <a:ext cx="4268368" cy="538552"/>
              </a:xfrm>
              <a:custGeom>
                <a:avLst/>
                <a:gdLst/>
                <a:ahLst/>
                <a:cxnLst/>
                <a:rect l="l" t="t" r="r" b="b"/>
                <a:pathLst>
                  <a:path w="3142915" h="547344">
                    <a:moveTo>
                      <a:pt x="33087" y="0"/>
                    </a:moveTo>
                    <a:lnTo>
                      <a:pt x="3109827" y="0"/>
                    </a:lnTo>
                    <a:cubicBezTo>
                      <a:pt x="3118603" y="0"/>
                      <a:pt x="3127018" y="3486"/>
                      <a:pt x="3133223" y="9691"/>
                    </a:cubicBezTo>
                    <a:cubicBezTo>
                      <a:pt x="3139429" y="15896"/>
                      <a:pt x="3142915" y="24312"/>
                      <a:pt x="3142915" y="33087"/>
                    </a:cubicBezTo>
                    <a:lnTo>
                      <a:pt x="3142915" y="514257"/>
                    </a:lnTo>
                    <a:cubicBezTo>
                      <a:pt x="3142915" y="523032"/>
                      <a:pt x="3139429" y="531448"/>
                      <a:pt x="3133223" y="537653"/>
                    </a:cubicBezTo>
                    <a:cubicBezTo>
                      <a:pt x="3127018" y="543858"/>
                      <a:pt x="3118603" y="547344"/>
                      <a:pt x="3109827" y="547344"/>
                    </a:cubicBezTo>
                    <a:lnTo>
                      <a:pt x="33087" y="547344"/>
                    </a:lnTo>
                    <a:cubicBezTo>
                      <a:pt x="24312" y="547344"/>
                      <a:pt x="15896" y="543858"/>
                      <a:pt x="9691" y="537653"/>
                    </a:cubicBezTo>
                    <a:cubicBezTo>
                      <a:pt x="3486" y="531448"/>
                      <a:pt x="0" y="523032"/>
                      <a:pt x="0" y="514257"/>
                    </a:cubicBezTo>
                    <a:lnTo>
                      <a:pt x="0" y="33087"/>
                    </a:lnTo>
                    <a:cubicBezTo>
                      <a:pt x="0" y="24312"/>
                      <a:pt x="3486" y="15896"/>
                      <a:pt x="9691" y="9691"/>
                    </a:cubicBezTo>
                    <a:cubicBezTo>
                      <a:pt x="15896" y="3486"/>
                      <a:pt x="24312" y="0"/>
                      <a:pt x="33087" y="0"/>
                    </a:cubicBezTo>
                    <a:close/>
                  </a:path>
                </a:pathLst>
              </a:custGeom>
              <a:solidFill>
                <a:srgbClr val="ED8B35"/>
              </a:solidFill>
            </p:spPr>
            <p:txBody>
              <a:bodyPr/>
              <a:lstStyle/>
              <a:p>
                <a:endParaRPr lang="en-ID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-3821055" y="295607"/>
              <a:ext cx="13890404" cy="107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9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Garet Bold"/>
                </a:rPr>
                <a:t>Kebijakan</a:t>
              </a:r>
              <a:r>
                <a:rPr lang="en-US" sz="3600" b="1" dirty="0">
                  <a:solidFill>
                    <a:srgbClr val="FFFFFF"/>
                  </a:solidFill>
                  <a:latin typeface="Garet Bold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Garet Bold"/>
                </a:rPr>
                <a:t>Pengelolaan</a:t>
              </a:r>
              <a:r>
                <a:rPr lang="en-US" sz="3600" b="1" dirty="0">
                  <a:solidFill>
                    <a:srgbClr val="FFFFFF"/>
                  </a:solidFill>
                  <a:latin typeface="Garet Bold"/>
                </a:rPr>
                <a:t>  </a:t>
              </a:r>
              <a:r>
                <a:rPr lang="en-US" sz="3600" b="1" dirty="0" err="1">
                  <a:solidFill>
                    <a:srgbClr val="FFFFFF"/>
                  </a:solidFill>
                  <a:latin typeface="Garet Bold"/>
                </a:rPr>
                <a:t>Magang</a:t>
              </a:r>
              <a:r>
                <a:rPr lang="en-US" sz="3600" b="1" dirty="0">
                  <a:solidFill>
                    <a:srgbClr val="FFFFFF"/>
                  </a:solidFill>
                  <a:latin typeface="Garet Bold"/>
                </a:rPr>
                <a:t> dan </a:t>
              </a:r>
              <a:r>
                <a:rPr lang="en-US" sz="3600" b="1" dirty="0" err="1">
                  <a:solidFill>
                    <a:srgbClr val="FFFFFF"/>
                  </a:solidFill>
                  <a:latin typeface="Garet Bold"/>
                </a:rPr>
                <a:t>Pelatihan</a:t>
              </a:r>
              <a:r>
                <a:rPr lang="en-US" sz="3600" b="1" dirty="0">
                  <a:solidFill>
                    <a:srgbClr val="FFFFFF"/>
                  </a:solidFill>
                  <a:latin typeface="Garet Bold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Garet Bold"/>
                </a:rPr>
                <a:t>Luar</a:t>
              </a:r>
              <a:r>
                <a:rPr lang="en-US" sz="3600" b="1" dirty="0">
                  <a:solidFill>
                    <a:srgbClr val="FFFFFF"/>
                  </a:solidFill>
                  <a:latin typeface="Garet Bold"/>
                </a:rPr>
                <a:t> Negeri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6613" y="6589231"/>
            <a:ext cx="10462546" cy="537538"/>
            <a:chOff x="0" y="0"/>
            <a:chExt cx="4133352" cy="2123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33352" cy="212361"/>
            </a:xfrm>
            <a:custGeom>
              <a:avLst/>
              <a:gdLst/>
              <a:ahLst/>
              <a:cxnLst/>
              <a:rect l="l" t="t" r="r" b="b"/>
              <a:pathLst>
                <a:path w="4133352" h="212361">
                  <a:moveTo>
                    <a:pt x="25159" y="0"/>
                  </a:moveTo>
                  <a:lnTo>
                    <a:pt x="4108193" y="0"/>
                  </a:lnTo>
                  <a:cubicBezTo>
                    <a:pt x="4122088" y="0"/>
                    <a:pt x="4133352" y="11264"/>
                    <a:pt x="4133352" y="25159"/>
                  </a:cubicBezTo>
                  <a:lnTo>
                    <a:pt x="4133352" y="187202"/>
                  </a:lnTo>
                  <a:cubicBezTo>
                    <a:pt x="4133352" y="193874"/>
                    <a:pt x="4130701" y="200274"/>
                    <a:pt x="4125983" y="204992"/>
                  </a:cubicBezTo>
                  <a:cubicBezTo>
                    <a:pt x="4121265" y="209710"/>
                    <a:pt x="4114865" y="212361"/>
                    <a:pt x="4108193" y="212361"/>
                  </a:cubicBezTo>
                  <a:lnTo>
                    <a:pt x="25159" y="212361"/>
                  </a:lnTo>
                  <a:cubicBezTo>
                    <a:pt x="11264" y="212361"/>
                    <a:pt x="0" y="201097"/>
                    <a:pt x="0" y="187202"/>
                  </a:cubicBezTo>
                  <a:lnTo>
                    <a:pt x="0" y="25159"/>
                  </a:lnTo>
                  <a:cubicBezTo>
                    <a:pt x="0" y="18486"/>
                    <a:pt x="2651" y="12087"/>
                    <a:pt x="7369" y="7369"/>
                  </a:cubicBezTo>
                  <a:cubicBezTo>
                    <a:pt x="12087" y="2651"/>
                    <a:pt x="18486" y="0"/>
                    <a:pt x="25159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37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4912" y="6631122"/>
            <a:ext cx="10829162" cy="269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7" dirty="0">
                <a:solidFill>
                  <a:srgbClr val="FFFFFF"/>
                </a:solidFill>
                <a:latin typeface="Garet Bold"/>
              </a:rPr>
              <a:t>Sub </a:t>
            </a:r>
            <a:r>
              <a:rPr lang="en-US" sz="1667" dirty="0" err="1">
                <a:solidFill>
                  <a:srgbClr val="FFFFFF"/>
                </a:solidFill>
                <a:latin typeface="Garet Bold"/>
              </a:rPr>
              <a:t>Kelompok</a:t>
            </a:r>
            <a:r>
              <a:rPr lang="en-US" sz="1667" dirty="0">
                <a:solidFill>
                  <a:srgbClr val="FFFFFF"/>
                </a:solidFill>
                <a:latin typeface="Garet Bold"/>
              </a:rPr>
              <a:t> </a:t>
            </a:r>
            <a:r>
              <a:rPr lang="en-US" sz="1667" dirty="0" err="1">
                <a:solidFill>
                  <a:srgbClr val="FFFFFF"/>
                </a:solidFill>
                <a:latin typeface="Garet Bold"/>
              </a:rPr>
              <a:t>Tugas</a:t>
            </a:r>
            <a:r>
              <a:rPr lang="en-US" sz="1667" dirty="0">
                <a:solidFill>
                  <a:srgbClr val="FFFFFF"/>
                </a:solidFill>
                <a:latin typeface="Garet Bold"/>
              </a:rPr>
              <a:t> </a:t>
            </a:r>
            <a:r>
              <a:rPr lang="en-US" sz="1667" dirty="0" err="1">
                <a:solidFill>
                  <a:srgbClr val="FFFFFF"/>
                </a:solidFill>
                <a:latin typeface="Garet Bold"/>
              </a:rPr>
              <a:t>Belajar</a:t>
            </a:r>
            <a:r>
              <a:rPr lang="en-US" sz="1667" dirty="0">
                <a:solidFill>
                  <a:srgbClr val="FFFFFF"/>
                </a:solidFill>
                <a:latin typeface="Garet Bold"/>
              </a:rPr>
              <a:t> , 13 November 2023 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xmlns="" id="{CDFE198B-E495-8107-2ED6-FA7136749CD3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1856EEF-2243-B0C5-F235-D04F2FBD5401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CD2FE0B7-EB9C-9B6B-F57D-0996C3F71B77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xmlns="" id="{7128CF14-6DBB-5D7C-C058-680BC67C233F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xmlns="" id="{7FDB1E7B-D7B6-997B-9467-7AF215462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7887" y="1991560"/>
            <a:ext cx="6663720" cy="4639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401" y="2863636"/>
            <a:ext cx="3151916" cy="36317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919" y="18919"/>
              <a:ext cx="774963" cy="774963"/>
            </a:xfrm>
            <a:custGeom>
              <a:avLst/>
              <a:gdLst/>
              <a:ahLst/>
              <a:cxnLst/>
              <a:rect l="l" t="t" r="r" b="b"/>
              <a:pathLst>
                <a:path w="774963" h="774963">
                  <a:moveTo>
                    <a:pt x="419777" y="13377"/>
                  </a:moveTo>
                  <a:lnTo>
                    <a:pt x="761585" y="355185"/>
                  </a:lnTo>
                  <a:cubicBezTo>
                    <a:pt x="770150" y="363750"/>
                    <a:pt x="774962" y="375368"/>
                    <a:pt x="774962" y="387481"/>
                  </a:cubicBezTo>
                  <a:cubicBezTo>
                    <a:pt x="774962" y="399594"/>
                    <a:pt x="770150" y="411212"/>
                    <a:pt x="761585" y="419777"/>
                  </a:cubicBezTo>
                  <a:lnTo>
                    <a:pt x="419777" y="761585"/>
                  </a:lnTo>
                  <a:cubicBezTo>
                    <a:pt x="411212" y="770150"/>
                    <a:pt x="399594" y="774962"/>
                    <a:pt x="387481" y="774962"/>
                  </a:cubicBezTo>
                  <a:cubicBezTo>
                    <a:pt x="375368" y="774962"/>
                    <a:pt x="363750" y="770150"/>
                    <a:pt x="355185" y="761585"/>
                  </a:cubicBezTo>
                  <a:lnTo>
                    <a:pt x="13377" y="419777"/>
                  </a:lnTo>
                  <a:cubicBezTo>
                    <a:pt x="4812" y="411212"/>
                    <a:pt x="0" y="399594"/>
                    <a:pt x="0" y="387481"/>
                  </a:cubicBezTo>
                  <a:cubicBezTo>
                    <a:pt x="0" y="375368"/>
                    <a:pt x="4812" y="363750"/>
                    <a:pt x="13377" y="355185"/>
                  </a:cubicBezTo>
                  <a:lnTo>
                    <a:pt x="355185" y="13377"/>
                  </a:lnTo>
                  <a:cubicBezTo>
                    <a:pt x="363750" y="4812"/>
                    <a:pt x="375368" y="0"/>
                    <a:pt x="387481" y="0"/>
                  </a:cubicBezTo>
                  <a:cubicBezTo>
                    <a:pt x="399594" y="0"/>
                    <a:pt x="411212" y="4812"/>
                    <a:pt x="419777" y="13377"/>
                  </a:cubicBez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528" y="1427127"/>
            <a:ext cx="1789435" cy="17894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82991" y="5671356"/>
            <a:ext cx="977608" cy="977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21728" y="21728"/>
              <a:ext cx="769344" cy="769344"/>
            </a:xfrm>
            <a:custGeom>
              <a:avLst/>
              <a:gdLst/>
              <a:ahLst/>
              <a:cxnLst/>
              <a:rect l="l" t="t" r="r" b="b"/>
              <a:pathLst>
                <a:path w="769344" h="769344">
                  <a:moveTo>
                    <a:pt x="433203" y="26803"/>
                  </a:moveTo>
                  <a:lnTo>
                    <a:pt x="742541" y="336141"/>
                  </a:lnTo>
                  <a:cubicBezTo>
                    <a:pt x="769344" y="362944"/>
                    <a:pt x="769344" y="406400"/>
                    <a:pt x="742541" y="433203"/>
                  </a:cubicBezTo>
                  <a:lnTo>
                    <a:pt x="433203" y="742541"/>
                  </a:lnTo>
                  <a:cubicBezTo>
                    <a:pt x="406400" y="769344"/>
                    <a:pt x="362944" y="769344"/>
                    <a:pt x="336141" y="742541"/>
                  </a:cubicBezTo>
                  <a:lnTo>
                    <a:pt x="26803" y="433203"/>
                  </a:lnTo>
                  <a:cubicBezTo>
                    <a:pt x="0" y="406400"/>
                    <a:pt x="0" y="362944"/>
                    <a:pt x="26803" y="336141"/>
                  </a:cubicBezTo>
                  <a:lnTo>
                    <a:pt x="336141" y="26803"/>
                  </a:lnTo>
                  <a:cubicBezTo>
                    <a:pt x="362944" y="0"/>
                    <a:pt x="406400" y="0"/>
                    <a:pt x="433203" y="2680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25956" y="388191"/>
            <a:ext cx="7910060" cy="1832721"/>
            <a:chOff x="0" y="-57150"/>
            <a:chExt cx="3049338" cy="869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453029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61190" y="952532"/>
            <a:ext cx="1064767" cy="106954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4395" y="14395"/>
              <a:ext cx="784011" cy="784011"/>
            </a:xfrm>
            <a:custGeom>
              <a:avLst/>
              <a:gdLst/>
              <a:ahLst/>
              <a:cxnLst/>
              <a:rect l="l" t="t" r="r" b="b"/>
              <a:pathLst>
                <a:path w="784011" h="784011">
                  <a:moveTo>
                    <a:pt x="424156" y="17756"/>
                  </a:moveTo>
                  <a:lnTo>
                    <a:pt x="766254" y="359854"/>
                  </a:lnTo>
                  <a:cubicBezTo>
                    <a:pt x="784010" y="377610"/>
                    <a:pt x="784010" y="406400"/>
                    <a:pt x="766254" y="424156"/>
                  </a:cubicBezTo>
                  <a:lnTo>
                    <a:pt x="424156" y="766254"/>
                  </a:lnTo>
                  <a:cubicBezTo>
                    <a:pt x="406400" y="784010"/>
                    <a:pt x="377610" y="784010"/>
                    <a:pt x="359854" y="766254"/>
                  </a:cubicBezTo>
                  <a:lnTo>
                    <a:pt x="17756" y="424156"/>
                  </a:lnTo>
                  <a:cubicBezTo>
                    <a:pt x="0" y="406400"/>
                    <a:pt x="0" y="377610"/>
                    <a:pt x="17756" y="359854"/>
                  </a:cubicBezTo>
                  <a:lnTo>
                    <a:pt x="359854" y="17756"/>
                  </a:lnTo>
                  <a:cubicBezTo>
                    <a:pt x="377610" y="0"/>
                    <a:pt x="406400" y="0"/>
                    <a:pt x="424156" y="17756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758483" y="1943805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1" name="TextBox 21"/>
          <p:cNvSpPr txBox="1"/>
          <p:nvPr/>
        </p:nvSpPr>
        <p:spPr>
          <a:xfrm>
            <a:off x="3448532" y="616584"/>
            <a:ext cx="75433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Baloo"/>
              </a:rPr>
              <a:t>HAK DAN KEWAJIBAN  </a:t>
            </a:r>
            <a:r>
              <a:rPr lang="en-US" sz="2800" dirty="0">
                <a:latin typeface="Baloo"/>
              </a:rPr>
              <a:t>(Ps. 24 dan 25)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635858" y="1889151"/>
            <a:ext cx="7934406" cy="2088440"/>
            <a:chOff x="0" y="0"/>
            <a:chExt cx="3134580" cy="3447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34580" cy="344724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58836" y="2117544"/>
            <a:ext cx="758315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2800" dirty="0" err="1">
                <a:latin typeface="Poppins"/>
              </a:rPr>
              <a:t>Secara</a:t>
            </a:r>
            <a:r>
              <a:rPr lang="en-US" sz="2800" dirty="0">
                <a:latin typeface="Poppins"/>
              </a:rPr>
              <a:t> garis </a:t>
            </a:r>
            <a:r>
              <a:rPr lang="en-US" sz="2800" dirty="0" err="1">
                <a:latin typeface="Poppins"/>
              </a:rPr>
              <a:t>besar</a:t>
            </a:r>
            <a:r>
              <a:rPr lang="en-US" sz="2800" dirty="0">
                <a:latin typeface="Poppins"/>
              </a:rPr>
              <a:t> </a:t>
            </a:r>
            <a:r>
              <a:rPr lang="en-US" sz="2800" dirty="0" err="1">
                <a:latin typeface="Poppins"/>
              </a:rPr>
              <a:t>hak</a:t>
            </a:r>
            <a:r>
              <a:rPr lang="en-US" sz="2800" dirty="0">
                <a:latin typeface="Poppins"/>
              </a:rPr>
              <a:t>, </a:t>
            </a:r>
            <a:r>
              <a:rPr lang="en-US" sz="2800" dirty="0" err="1">
                <a:latin typeface="Poppins"/>
              </a:rPr>
              <a:t>antara</a:t>
            </a:r>
            <a:r>
              <a:rPr lang="en-US" sz="2800" dirty="0">
                <a:latin typeface="Poppins"/>
              </a:rPr>
              <a:t> lain :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Poppins"/>
              </a:rPr>
              <a:t>Hak </a:t>
            </a:r>
            <a:r>
              <a:rPr lang="en-US" sz="2000" dirty="0" err="1">
                <a:latin typeface="Poppins"/>
              </a:rPr>
              <a:t>kepegawaiannya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selama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menjadi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peserta</a:t>
            </a:r>
            <a:r>
              <a:rPr lang="en-US" sz="2000" dirty="0">
                <a:latin typeface="Poppins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Dibebaskan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dari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pelaksanaan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tugas</a:t>
            </a:r>
            <a:r>
              <a:rPr lang="en-US" sz="2000" dirty="0">
                <a:latin typeface="Poppins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Mendapatkan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gaji</a:t>
            </a:r>
            <a:r>
              <a:rPr lang="en-US" sz="2000" dirty="0">
                <a:latin typeface="Poppins"/>
              </a:rPr>
              <a:t> dan </a:t>
            </a:r>
            <a:r>
              <a:rPr lang="en-US" sz="2000" dirty="0" err="1">
                <a:latin typeface="Poppins"/>
              </a:rPr>
              <a:t>tunjangan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kinerja</a:t>
            </a:r>
            <a:r>
              <a:rPr lang="en-US" sz="2000" dirty="0">
                <a:latin typeface="Poppins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Memperoleh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sertifikat</a:t>
            </a:r>
            <a:r>
              <a:rPr lang="en-US" sz="2000" dirty="0">
                <a:latin typeface="Poppins"/>
              </a:rPr>
              <a:t>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556610" y="4300438"/>
            <a:ext cx="8066842" cy="2021067"/>
            <a:chOff x="0" y="0"/>
            <a:chExt cx="3134580" cy="34472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134580" cy="344724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0" name="TextBox 30"/>
          <p:cNvSpPr txBox="1"/>
          <p:nvPr/>
        </p:nvSpPr>
        <p:spPr>
          <a:xfrm rot="10800000" flipV="1">
            <a:off x="3856069" y="4573060"/>
            <a:ext cx="7627365" cy="2021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2400" dirty="0" err="1">
                <a:latin typeface="Poppins"/>
              </a:rPr>
              <a:t>Secara</a:t>
            </a:r>
            <a:r>
              <a:rPr lang="en-US" sz="2400" dirty="0">
                <a:latin typeface="Poppins"/>
              </a:rPr>
              <a:t> garis </a:t>
            </a:r>
            <a:r>
              <a:rPr lang="en-US" sz="2400" dirty="0" err="1">
                <a:latin typeface="Poppins"/>
              </a:rPr>
              <a:t>besar</a:t>
            </a:r>
            <a:r>
              <a:rPr lang="en-US" sz="2400" dirty="0">
                <a:latin typeface="Poppins"/>
              </a:rPr>
              <a:t> </a:t>
            </a:r>
            <a:r>
              <a:rPr lang="en-US" sz="2400" dirty="0" err="1">
                <a:latin typeface="Poppins"/>
              </a:rPr>
              <a:t>kewajiban</a:t>
            </a:r>
            <a:r>
              <a:rPr lang="en-US" sz="2400" dirty="0">
                <a:latin typeface="Poppins"/>
              </a:rPr>
              <a:t>, </a:t>
            </a:r>
            <a:r>
              <a:rPr lang="en-US" sz="2400" dirty="0" err="1">
                <a:latin typeface="Poppins"/>
              </a:rPr>
              <a:t>antara</a:t>
            </a:r>
            <a:r>
              <a:rPr lang="en-US" sz="2400" dirty="0">
                <a:latin typeface="Poppins"/>
              </a:rPr>
              <a:t> lain :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Menaati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peraturan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perundang-undangan</a:t>
            </a:r>
            <a:r>
              <a:rPr lang="en-US" sz="2000" dirty="0">
                <a:latin typeface="Poppins"/>
              </a:rPr>
              <a:t> dan </a:t>
            </a:r>
            <a:r>
              <a:rPr lang="en-US" sz="2000" dirty="0" err="1">
                <a:latin typeface="Poppins"/>
              </a:rPr>
              <a:t>menjaga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nama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baik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Pemprov</a:t>
            </a:r>
            <a:r>
              <a:rPr lang="en-US" sz="2000" dirty="0">
                <a:latin typeface="Poppins"/>
              </a:rPr>
              <a:t> DKI Jakarta 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Bekerja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kembali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ke</a:t>
            </a:r>
            <a:r>
              <a:rPr lang="en-US" sz="2000" dirty="0">
                <a:latin typeface="Poppins"/>
              </a:rPr>
              <a:t> unit </a:t>
            </a:r>
            <a:r>
              <a:rPr lang="en-US" sz="2000" dirty="0" err="1">
                <a:latin typeface="Poppins"/>
              </a:rPr>
              <a:t>asal</a:t>
            </a:r>
            <a:endParaRPr lang="en-US" sz="2000" dirty="0">
              <a:latin typeface="Poppins"/>
            </a:endParaRPr>
          </a:p>
          <a:p>
            <a:pPr marL="342900" indent="-342900">
              <a:buAutoNum type="arabicPeriod"/>
            </a:pPr>
            <a:r>
              <a:rPr lang="en-US" sz="2000" dirty="0" err="1">
                <a:latin typeface="Poppins"/>
              </a:rPr>
              <a:t>Untuk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pelatihan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luar</a:t>
            </a:r>
            <a:r>
              <a:rPr lang="en-US" sz="2000" dirty="0">
                <a:latin typeface="Poppins"/>
              </a:rPr>
              <a:t> negeri dan </a:t>
            </a:r>
            <a:r>
              <a:rPr lang="en-US" sz="2000" dirty="0" err="1">
                <a:latin typeface="Poppins"/>
              </a:rPr>
              <a:t>pemagangan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luar</a:t>
            </a:r>
            <a:r>
              <a:rPr lang="en-US" sz="2000" dirty="0">
                <a:latin typeface="Poppins"/>
              </a:rPr>
              <a:t> negeri </a:t>
            </a:r>
            <a:r>
              <a:rPr lang="en-US" sz="2000" dirty="0" err="1">
                <a:latin typeface="Poppins"/>
              </a:rPr>
              <a:t>harus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menaati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perjanjian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teknis</a:t>
            </a:r>
            <a:r>
              <a:rPr lang="en-US" sz="2000" dirty="0">
                <a:latin typeface="Poppins"/>
              </a:rPr>
              <a:t> </a:t>
            </a:r>
            <a:r>
              <a:rPr lang="en-US" sz="2000" dirty="0" err="1">
                <a:latin typeface="Poppins"/>
              </a:rPr>
              <a:t>kegiatan</a:t>
            </a:r>
            <a:r>
              <a:rPr lang="en-US" sz="2000" dirty="0">
                <a:latin typeface="Poppins"/>
              </a:rPr>
              <a:t> </a:t>
            </a:r>
          </a:p>
          <a:p>
            <a:endParaRPr lang="en-US" sz="1800" dirty="0">
              <a:latin typeface="Poppin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F2AC3D08-DAC7-CC10-804F-6F5AD5A225C3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A5872468-C2CA-1A88-B8E1-463534F1F9D9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xmlns="" id="{AA56CC8F-A4DC-204A-9A8A-9B2AE76DDB24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6015D157-CAA3-D965-345F-F139092C9D94}"/>
              </a:ext>
            </a:extLst>
          </p:cNvPr>
          <p:cNvSpPr txBox="1"/>
          <p:nvPr/>
        </p:nvSpPr>
        <p:spPr>
          <a:xfrm>
            <a:off x="3671523" y="4919113"/>
            <a:ext cx="2057400" cy="339518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xmlns="" id="{BF9E153B-5CC4-AEDB-542E-D344163B5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3" y="3279768"/>
            <a:ext cx="2249055" cy="25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467" y="2810969"/>
            <a:ext cx="2960219" cy="31965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919" y="18919"/>
              <a:ext cx="774963" cy="774963"/>
            </a:xfrm>
            <a:custGeom>
              <a:avLst/>
              <a:gdLst/>
              <a:ahLst/>
              <a:cxnLst/>
              <a:rect l="l" t="t" r="r" b="b"/>
              <a:pathLst>
                <a:path w="774963" h="774963">
                  <a:moveTo>
                    <a:pt x="419777" y="13377"/>
                  </a:moveTo>
                  <a:lnTo>
                    <a:pt x="761585" y="355185"/>
                  </a:lnTo>
                  <a:cubicBezTo>
                    <a:pt x="770150" y="363750"/>
                    <a:pt x="774962" y="375368"/>
                    <a:pt x="774962" y="387481"/>
                  </a:cubicBezTo>
                  <a:cubicBezTo>
                    <a:pt x="774962" y="399594"/>
                    <a:pt x="770150" y="411212"/>
                    <a:pt x="761585" y="419777"/>
                  </a:cubicBezTo>
                  <a:lnTo>
                    <a:pt x="419777" y="761585"/>
                  </a:lnTo>
                  <a:cubicBezTo>
                    <a:pt x="411212" y="770150"/>
                    <a:pt x="399594" y="774962"/>
                    <a:pt x="387481" y="774962"/>
                  </a:cubicBezTo>
                  <a:cubicBezTo>
                    <a:pt x="375368" y="774962"/>
                    <a:pt x="363750" y="770150"/>
                    <a:pt x="355185" y="761585"/>
                  </a:cubicBezTo>
                  <a:lnTo>
                    <a:pt x="13377" y="419777"/>
                  </a:lnTo>
                  <a:cubicBezTo>
                    <a:pt x="4812" y="411212"/>
                    <a:pt x="0" y="399594"/>
                    <a:pt x="0" y="387481"/>
                  </a:cubicBezTo>
                  <a:cubicBezTo>
                    <a:pt x="0" y="375368"/>
                    <a:pt x="4812" y="363750"/>
                    <a:pt x="13377" y="355185"/>
                  </a:cubicBezTo>
                  <a:lnTo>
                    <a:pt x="355185" y="13377"/>
                  </a:lnTo>
                  <a:cubicBezTo>
                    <a:pt x="363750" y="4812"/>
                    <a:pt x="375368" y="0"/>
                    <a:pt x="387481" y="0"/>
                  </a:cubicBezTo>
                  <a:cubicBezTo>
                    <a:pt x="399594" y="0"/>
                    <a:pt x="411212" y="4812"/>
                    <a:pt x="419777" y="13377"/>
                  </a:cubicBez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602" y="1810075"/>
            <a:ext cx="1789435" cy="17894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789" y="4214103"/>
            <a:ext cx="977608" cy="977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21728" y="21728"/>
              <a:ext cx="769344" cy="769344"/>
            </a:xfrm>
            <a:custGeom>
              <a:avLst/>
              <a:gdLst/>
              <a:ahLst/>
              <a:cxnLst/>
              <a:rect l="l" t="t" r="r" b="b"/>
              <a:pathLst>
                <a:path w="769344" h="769344">
                  <a:moveTo>
                    <a:pt x="433203" y="26803"/>
                  </a:moveTo>
                  <a:lnTo>
                    <a:pt x="742541" y="336141"/>
                  </a:lnTo>
                  <a:cubicBezTo>
                    <a:pt x="769344" y="362944"/>
                    <a:pt x="769344" y="406400"/>
                    <a:pt x="742541" y="433203"/>
                  </a:cubicBezTo>
                  <a:lnTo>
                    <a:pt x="433203" y="742541"/>
                  </a:lnTo>
                  <a:cubicBezTo>
                    <a:pt x="406400" y="769344"/>
                    <a:pt x="362944" y="769344"/>
                    <a:pt x="336141" y="742541"/>
                  </a:cubicBezTo>
                  <a:lnTo>
                    <a:pt x="26803" y="433203"/>
                  </a:lnTo>
                  <a:cubicBezTo>
                    <a:pt x="0" y="406400"/>
                    <a:pt x="0" y="362944"/>
                    <a:pt x="26803" y="336141"/>
                  </a:cubicBezTo>
                  <a:lnTo>
                    <a:pt x="336141" y="26803"/>
                  </a:lnTo>
                  <a:cubicBezTo>
                    <a:pt x="362944" y="0"/>
                    <a:pt x="406400" y="0"/>
                    <a:pt x="433203" y="2680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00130" y="1214925"/>
            <a:ext cx="9055659" cy="761743"/>
            <a:chOff x="0" y="0"/>
            <a:chExt cx="3049338" cy="2565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256504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67170" y="872445"/>
            <a:ext cx="1475671" cy="147567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4395" y="14395"/>
              <a:ext cx="784011" cy="784011"/>
            </a:xfrm>
            <a:custGeom>
              <a:avLst/>
              <a:gdLst/>
              <a:ahLst/>
              <a:cxnLst/>
              <a:rect l="l" t="t" r="r" b="b"/>
              <a:pathLst>
                <a:path w="784011" h="784011">
                  <a:moveTo>
                    <a:pt x="424156" y="17756"/>
                  </a:moveTo>
                  <a:lnTo>
                    <a:pt x="766254" y="359854"/>
                  </a:lnTo>
                  <a:cubicBezTo>
                    <a:pt x="784010" y="377610"/>
                    <a:pt x="784010" y="406400"/>
                    <a:pt x="766254" y="424156"/>
                  </a:cubicBezTo>
                  <a:lnTo>
                    <a:pt x="424156" y="766254"/>
                  </a:lnTo>
                  <a:cubicBezTo>
                    <a:pt x="406400" y="784010"/>
                    <a:pt x="377610" y="784010"/>
                    <a:pt x="359854" y="766254"/>
                  </a:cubicBezTo>
                  <a:lnTo>
                    <a:pt x="17756" y="424156"/>
                  </a:lnTo>
                  <a:cubicBezTo>
                    <a:pt x="0" y="406400"/>
                    <a:pt x="0" y="377610"/>
                    <a:pt x="17756" y="359854"/>
                  </a:cubicBezTo>
                  <a:lnTo>
                    <a:pt x="359854" y="17756"/>
                  </a:lnTo>
                  <a:cubicBezTo>
                    <a:pt x="377610" y="0"/>
                    <a:pt x="406400" y="0"/>
                    <a:pt x="424156" y="17756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5137" y="2174257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ID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404500" y="1865175"/>
            <a:ext cx="8487056" cy="4437152"/>
            <a:chOff x="-16909" y="-57150"/>
            <a:chExt cx="3211482" cy="1060542"/>
          </a:xfrm>
        </p:grpSpPr>
        <p:sp>
          <p:nvSpPr>
            <p:cNvPr id="19" name="Freeform 19"/>
            <p:cNvSpPr/>
            <p:nvPr/>
          </p:nvSpPr>
          <p:spPr>
            <a:xfrm>
              <a:off x="-16909" y="14176"/>
              <a:ext cx="3211482" cy="989216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42440" y="1218013"/>
            <a:ext cx="8349117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092"/>
              </a:lnSpc>
              <a:spcBef>
                <a:spcPct val="0"/>
              </a:spcBef>
            </a:pPr>
            <a:r>
              <a:rPr lang="en-US" sz="3600" dirty="0" err="1">
                <a:latin typeface="Baloo"/>
              </a:rPr>
              <a:t>Larangan</a:t>
            </a:r>
            <a:r>
              <a:rPr lang="en-US" sz="3600" dirty="0">
                <a:latin typeface="Baloo"/>
              </a:rPr>
              <a:t>, ps. 26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57600" y="2374021"/>
            <a:ext cx="7842250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Berhenti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atas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permintaan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sendiri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sebagai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peserta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selama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masih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menjalani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kewajiban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peserta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Cuti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di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tanggungan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negara </a:t>
            </a: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Mengikuti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pengembangan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kompetensi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lainnya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yang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dibiayai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APBN /APBD/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Intansi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lainnya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selama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menjadi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peserta</a:t>
            </a:r>
            <a:endParaRPr lang="en-US" sz="24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Mempergunakan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data yang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diperoleh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tidak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sesuai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peruntukkannya</a:t>
            </a:r>
            <a:endParaRPr lang="en-US" sz="24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Melakukan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kegiatan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paruh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waktu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atau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kontrak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kerja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di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lingkungan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pemerintah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/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swasta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selama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menjadi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peserta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.</a:t>
            </a: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8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800" spc="58" dirty="0">
              <a:solidFill>
                <a:srgbClr val="000000"/>
              </a:solidFill>
              <a:latin typeface="Heading Now 71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885224" y="5598277"/>
            <a:ext cx="7507005" cy="31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673"/>
              </a:lnSpc>
            </a:pPr>
            <a:endParaRPr lang="en-US" sz="1909" dirty="0">
              <a:solidFill>
                <a:srgbClr val="FFFFFF"/>
              </a:solidFill>
              <a:latin typeface="Garet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BAC9F104-FC77-2B9C-89B9-30BC16C9CEF7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xmlns="" id="{76B6F092-5D02-67E0-D256-91B2736DFE9D}"/>
              </a:ext>
            </a:extLst>
          </p:cNvPr>
          <p:cNvSpPr/>
          <p:nvPr/>
        </p:nvSpPr>
        <p:spPr>
          <a:xfrm>
            <a:off x="907883" y="132676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xmlns="" id="{CD92E004-6857-6B2F-C93B-00FA24BB405B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xmlns="" id="{1BEC547A-9552-733A-BB60-B02FACC5B59F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C506EFB1-CAEA-8560-302B-6B178389E2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1" y="2939547"/>
            <a:ext cx="2249055" cy="25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24AF5E-A92D-82A0-9762-2CE6E21E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5" y="842583"/>
            <a:ext cx="5883652" cy="3792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2998" y="4341211"/>
            <a:ext cx="5982310" cy="487408"/>
            <a:chOff x="0" y="0"/>
            <a:chExt cx="2923889" cy="1102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3889" cy="110204"/>
            </a:xfrm>
            <a:custGeom>
              <a:avLst/>
              <a:gdLst/>
              <a:ahLst/>
              <a:cxnLst/>
              <a:rect l="l" t="t" r="r" b="b"/>
              <a:pathLst>
                <a:path w="2923889" h="110204">
                  <a:moveTo>
                    <a:pt x="0" y="0"/>
                  </a:moveTo>
                  <a:lnTo>
                    <a:pt x="2923889" y="0"/>
                  </a:lnTo>
                  <a:lnTo>
                    <a:pt x="2923889" y="110204"/>
                  </a:lnTo>
                  <a:lnTo>
                    <a:pt x="0" y="1102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07" y="4871197"/>
            <a:ext cx="5939645" cy="1527416"/>
            <a:chOff x="0" y="0"/>
            <a:chExt cx="2346526" cy="6034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6526" cy="603423"/>
            </a:xfrm>
            <a:custGeom>
              <a:avLst/>
              <a:gdLst/>
              <a:ahLst/>
              <a:cxnLst/>
              <a:rect l="l" t="t" r="r" b="b"/>
              <a:pathLst>
                <a:path w="2346526" h="603423">
                  <a:moveTo>
                    <a:pt x="0" y="0"/>
                  </a:moveTo>
                  <a:lnTo>
                    <a:pt x="2346526" y="0"/>
                  </a:lnTo>
                  <a:lnTo>
                    <a:pt x="2346526" y="603423"/>
                  </a:lnTo>
                  <a:lnTo>
                    <a:pt x="0" y="603423"/>
                  </a:lnTo>
                  <a:close/>
                </a:path>
              </a:pathLst>
            </a:custGeom>
            <a:solidFill>
              <a:srgbClr val="143757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1" name="AutoShape 11"/>
          <p:cNvSpPr/>
          <p:nvPr/>
        </p:nvSpPr>
        <p:spPr>
          <a:xfrm flipH="1" flipV="1">
            <a:off x="114082" y="4825768"/>
            <a:ext cx="6108893" cy="807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12" name="AutoShape 12"/>
          <p:cNvSpPr/>
          <p:nvPr/>
        </p:nvSpPr>
        <p:spPr>
          <a:xfrm flipV="1">
            <a:off x="45233" y="4938185"/>
            <a:ext cx="14021" cy="143404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13" name="AutoShape 13"/>
          <p:cNvSpPr/>
          <p:nvPr/>
        </p:nvSpPr>
        <p:spPr>
          <a:xfrm flipV="1">
            <a:off x="7221040" y="4074354"/>
            <a:ext cx="0" cy="110288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21" name="TextBox 21"/>
          <p:cNvSpPr txBox="1"/>
          <p:nvPr/>
        </p:nvSpPr>
        <p:spPr>
          <a:xfrm>
            <a:off x="101914" y="4894250"/>
            <a:ext cx="593964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4444" dirty="0" err="1">
                <a:solidFill>
                  <a:schemeClr val="bg1"/>
                </a:solidFill>
                <a:latin typeface="Baloo"/>
              </a:rPr>
              <a:t>Struktur</a:t>
            </a:r>
            <a:r>
              <a:rPr lang="en-US" sz="4444" dirty="0">
                <a:solidFill>
                  <a:schemeClr val="bg1"/>
                </a:solidFill>
                <a:latin typeface="Baloo"/>
              </a:rPr>
              <a:t> </a:t>
            </a:r>
            <a:r>
              <a:rPr lang="en-US" sz="4444" dirty="0" err="1">
                <a:solidFill>
                  <a:schemeClr val="bg1"/>
                </a:solidFill>
                <a:latin typeface="Baloo"/>
              </a:rPr>
              <a:t>Laporan</a:t>
            </a:r>
            <a:r>
              <a:rPr lang="en-US" sz="4444" dirty="0">
                <a:solidFill>
                  <a:schemeClr val="bg1"/>
                </a:solidFill>
                <a:latin typeface="Baloo"/>
              </a:rPr>
              <a:t> </a:t>
            </a:r>
            <a:r>
              <a:rPr lang="en-US" sz="4444" dirty="0" err="1">
                <a:solidFill>
                  <a:schemeClr val="bg1"/>
                </a:solidFill>
                <a:latin typeface="Baloo"/>
              </a:rPr>
              <a:t>Magang</a:t>
            </a:r>
            <a:r>
              <a:rPr lang="en-US" sz="4444" dirty="0">
                <a:solidFill>
                  <a:schemeClr val="bg1"/>
                </a:solidFill>
                <a:latin typeface="Baloo"/>
              </a:rPr>
              <a:t> </a:t>
            </a:r>
          </a:p>
        </p:txBody>
      </p:sp>
      <p:sp>
        <p:nvSpPr>
          <p:cNvPr id="23" name="Freeform 23"/>
          <p:cNvSpPr/>
          <p:nvPr/>
        </p:nvSpPr>
        <p:spPr>
          <a:xfrm>
            <a:off x="6471230" y="349757"/>
            <a:ext cx="4450769" cy="865279"/>
          </a:xfrm>
          <a:custGeom>
            <a:avLst/>
            <a:gdLst/>
            <a:ahLst/>
            <a:cxnLst/>
            <a:rect l="l" t="t" r="r" b="b"/>
            <a:pathLst>
              <a:path w="6180564" h="1297918">
                <a:moveTo>
                  <a:pt x="0" y="0"/>
                </a:moveTo>
                <a:lnTo>
                  <a:pt x="6180564" y="0"/>
                </a:lnTo>
                <a:lnTo>
                  <a:pt x="6180564" y="1297918"/>
                </a:lnTo>
                <a:lnTo>
                  <a:pt x="0" y="1297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4" name="TextBox 24"/>
          <p:cNvSpPr txBox="1"/>
          <p:nvPr/>
        </p:nvSpPr>
        <p:spPr>
          <a:xfrm>
            <a:off x="7322505" y="616297"/>
            <a:ext cx="3936663" cy="38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1867" dirty="0" err="1">
                <a:solidFill>
                  <a:srgbClr val="000000"/>
                </a:solidFill>
                <a:latin typeface="Garet Bold"/>
              </a:rPr>
              <a:t>Pergub</a:t>
            </a:r>
            <a:r>
              <a:rPr lang="en-US" sz="1867" dirty="0">
                <a:solidFill>
                  <a:srgbClr val="000000"/>
                </a:solidFill>
                <a:latin typeface="Garet Bold"/>
              </a:rPr>
              <a:t> 165 </a:t>
            </a:r>
            <a:r>
              <a:rPr lang="en-US" sz="1867" dirty="0" err="1">
                <a:solidFill>
                  <a:srgbClr val="000000"/>
                </a:solidFill>
                <a:latin typeface="Garet Bold"/>
              </a:rPr>
              <a:t>tahun</a:t>
            </a:r>
            <a:r>
              <a:rPr lang="en-US" sz="1867" dirty="0">
                <a:solidFill>
                  <a:srgbClr val="000000"/>
                </a:solidFill>
                <a:latin typeface="Garet Bold"/>
              </a:rPr>
              <a:t> 2017, ps. 23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82311" y="1303474"/>
            <a:ext cx="6150435" cy="4109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2861" lvl="1" indent="-342900">
              <a:lnSpc>
                <a:spcPts val="2333"/>
              </a:lnSpc>
              <a:buAutoNum type="arabi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Dalam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pelaksanaan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magang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peserta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membuat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rencana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aksi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yang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berkaitan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dengan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topik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522861" lvl="1" indent="-342900">
              <a:lnSpc>
                <a:spcPts val="2333"/>
              </a:lnSpc>
              <a:buAutoNum type="arabi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Selama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magang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ada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pembimbing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22861" lvl="1" indent="-342900">
              <a:lnSpc>
                <a:spcPts val="2333"/>
              </a:lnSpc>
              <a:buAutoNum type="arabi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Struktur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laporan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rencana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aksi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yaitu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: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Latar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belakang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tujuan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sasaran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output yang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telah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dicapai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isi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/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uraian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kegiatan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selama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magang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ringkasan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rencana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aksi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kesan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, saran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masukan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marL="522861" lvl="1" indent="-342900">
              <a:lnSpc>
                <a:spcPts val="2333"/>
              </a:lnSpc>
              <a:buAutoNum type="arabi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333"/>
              </a:lnSpc>
            </a:pPr>
            <a:endParaRPr lang="en-US" sz="1667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xmlns="" id="{4851CC33-5A18-CA9D-C094-E45CECAB2704}"/>
              </a:ext>
            </a:extLst>
          </p:cNvPr>
          <p:cNvSpPr/>
          <p:nvPr/>
        </p:nvSpPr>
        <p:spPr>
          <a:xfrm>
            <a:off x="344243" y="-3731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9D5E451A-C846-1CEB-9EEE-1983B72F04B4}"/>
              </a:ext>
            </a:extLst>
          </p:cNvPr>
          <p:cNvSpPr/>
          <p:nvPr/>
        </p:nvSpPr>
        <p:spPr>
          <a:xfrm>
            <a:off x="1319797" y="9645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xmlns="" id="{5F7EA4C3-25FA-E5AC-0A84-90DE35836405}"/>
              </a:ext>
            </a:extLst>
          </p:cNvPr>
          <p:cNvSpPr/>
          <p:nvPr/>
        </p:nvSpPr>
        <p:spPr>
          <a:xfrm>
            <a:off x="3656877" y="60727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xmlns="" id="{1EE599F3-EEE2-64F3-EDC2-4E38FD818482}"/>
              </a:ext>
            </a:extLst>
          </p:cNvPr>
          <p:cNvSpPr/>
          <p:nvPr/>
        </p:nvSpPr>
        <p:spPr>
          <a:xfrm>
            <a:off x="10964050" y="46223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8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16821" y="1063110"/>
            <a:ext cx="9055659" cy="1378789"/>
            <a:chOff x="0" y="0"/>
            <a:chExt cx="3049338" cy="2565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256504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57705" y="2305161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1" name="TextBox 21"/>
          <p:cNvSpPr txBox="1"/>
          <p:nvPr/>
        </p:nvSpPr>
        <p:spPr>
          <a:xfrm>
            <a:off x="2478075" y="1094749"/>
            <a:ext cx="880379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800" spc="58" dirty="0" err="1">
                <a:latin typeface="Heading Now 71-78"/>
              </a:rPr>
              <a:t>Penetapan</a:t>
            </a:r>
            <a:r>
              <a:rPr lang="en-US" sz="2800" spc="58" dirty="0">
                <a:latin typeface="Heading Now 71-78"/>
              </a:rPr>
              <a:t> </a:t>
            </a:r>
            <a:r>
              <a:rPr lang="en-US" sz="2800" spc="58" dirty="0" err="1">
                <a:latin typeface="Heading Now 71-78"/>
              </a:rPr>
              <a:t>Konversi</a:t>
            </a:r>
            <a:r>
              <a:rPr lang="en-US" sz="2800" spc="58" dirty="0">
                <a:latin typeface="Heading Now 71-78"/>
              </a:rPr>
              <a:t> Jam Pelajaran </a:t>
            </a:r>
            <a:r>
              <a:rPr lang="en-US" sz="2800" spc="58" dirty="0" err="1">
                <a:latin typeface="Heading Now 71-78"/>
              </a:rPr>
              <a:t>Pengembangan</a:t>
            </a:r>
            <a:r>
              <a:rPr lang="en-US" sz="2800" spc="58" dirty="0">
                <a:latin typeface="Heading Now 71-78"/>
              </a:rPr>
              <a:t> </a:t>
            </a:r>
            <a:r>
              <a:rPr lang="en-US" sz="2800" spc="58" dirty="0" err="1">
                <a:latin typeface="Heading Now 71-78"/>
              </a:rPr>
              <a:t>Kompetensi</a:t>
            </a:r>
            <a:r>
              <a:rPr lang="en-US" sz="2800" spc="58" dirty="0">
                <a:latin typeface="Heading Now 71-78"/>
              </a:rPr>
              <a:t> </a:t>
            </a:r>
            <a:r>
              <a:rPr lang="en-US" sz="2800" spc="58" dirty="0" err="1">
                <a:latin typeface="Heading Now 71-78"/>
              </a:rPr>
              <a:t>Untuk</a:t>
            </a:r>
            <a:r>
              <a:rPr lang="en-US" sz="2800" spc="58" dirty="0">
                <a:latin typeface="Heading Now 71-78"/>
              </a:rPr>
              <a:t> </a:t>
            </a:r>
            <a:r>
              <a:rPr lang="en-US" sz="2800" spc="58" dirty="0" err="1">
                <a:latin typeface="Heading Now 71-78"/>
              </a:rPr>
              <a:t>Magang</a:t>
            </a:r>
            <a:r>
              <a:rPr lang="en-US" sz="2800" spc="58" dirty="0">
                <a:latin typeface="Heading Now 71-78"/>
              </a:rPr>
              <a:t>, </a:t>
            </a:r>
            <a:r>
              <a:rPr lang="en-US" sz="2800" spc="58" dirty="0" err="1">
                <a:latin typeface="Heading Now 71-78"/>
              </a:rPr>
              <a:t>atas</a:t>
            </a:r>
            <a:r>
              <a:rPr lang="en-US" sz="2800" spc="58" dirty="0">
                <a:latin typeface="Heading Now 71-78"/>
              </a:rPr>
              <a:t> Perlan </a:t>
            </a:r>
            <a:r>
              <a:rPr lang="en-US" sz="2800" dirty="0">
                <a:latin typeface="Baloo"/>
              </a:rPr>
              <a:t> RI </a:t>
            </a:r>
            <a:r>
              <a:rPr lang="en-US" sz="2800" dirty="0" err="1">
                <a:latin typeface="Baloo"/>
              </a:rPr>
              <a:t>Nomor</a:t>
            </a:r>
            <a:r>
              <a:rPr lang="en-US" sz="2800" dirty="0">
                <a:latin typeface="Baloo"/>
              </a:rPr>
              <a:t> 10 </a:t>
            </a:r>
            <a:r>
              <a:rPr lang="en-US" sz="2800" dirty="0" err="1">
                <a:latin typeface="Baloo"/>
              </a:rPr>
              <a:t>Tahun</a:t>
            </a:r>
            <a:r>
              <a:rPr lang="en-US" sz="2800" dirty="0">
                <a:latin typeface="Baloo"/>
              </a:rPr>
              <a:t>  2018 </a:t>
            </a: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xmlns="" id="{B0EA3C27-F301-B3EB-1F87-7ED962D53AE0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xmlns="" id="{0CFC8BBC-FBB1-F0A9-61B1-8842DEA722D4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xmlns="" id="{5340CC18-632C-39C7-3A0F-6FD9131C877C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DD4D8153-5780-9609-2414-422EE753CF34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xmlns="" id="{F29A0166-3758-B740-9D36-3E87B4083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1" y="2939547"/>
            <a:ext cx="2249055" cy="2571777"/>
          </a:xfrm>
          <a:prstGeom prst="rect">
            <a:avLst/>
          </a:prstGeom>
        </p:spPr>
      </p:pic>
      <p:grpSp>
        <p:nvGrpSpPr>
          <p:cNvPr id="41" name="Group 5">
            <a:extLst>
              <a:ext uri="{FF2B5EF4-FFF2-40B4-BE49-F238E27FC236}">
                <a16:creationId xmlns:a16="http://schemas.microsoft.com/office/drawing/2014/main" xmlns="" id="{203D7D0A-D57D-B89D-CC31-81758E7B4B2D}"/>
              </a:ext>
            </a:extLst>
          </p:cNvPr>
          <p:cNvGrpSpPr/>
          <p:nvPr/>
        </p:nvGrpSpPr>
        <p:grpSpPr>
          <a:xfrm>
            <a:off x="452189" y="1797666"/>
            <a:ext cx="1789435" cy="1178971"/>
            <a:chOff x="0" y="0"/>
            <a:chExt cx="812800" cy="812800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08C55D07-EA31-B5FA-D78C-95640B03FACC}"/>
                </a:ext>
              </a:extLst>
            </p:cNvPr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xmlns="" id="{BCAC4971-32F1-27F9-A086-7EDD77DFA5EA}"/>
                </a:ext>
              </a:extLst>
            </p:cNvPr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C07AA-52E9-D179-A747-89373A512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441" y="2603715"/>
            <a:ext cx="9055659" cy="4254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24AF5E-A92D-82A0-9762-2CE6E21E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4" y="842583"/>
            <a:ext cx="6206715" cy="6010575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flipV="1">
            <a:off x="45233" y="4938185"/>
            <a:ext cx="14021" cy="143404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13" name="AutoShape 13"/>
          <p:cNvSpPr/>
          <p:nvPr/>
        </p:nvSpPr>
        <p:spPr>
          <a:xfrm flipV="1">
            <a:off x="7221040" y="4074354"/>
            <a:ext cx="0" cy="110288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25" name="TextBox 25"/>
          <p:cNvSpPr txBox="1"/>
          <p:nvPr/>
        </p:nvSpPr>
        <p:spPr>
          <a:xfrm>
            <a:off x="5982311" y="1303474"/>
            <a:ext cx="6150435" cy="1159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9961" lvl="1">
              <a:lnSpc>
                <a:spcPts val="2333"/>
              </a:lnSpc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333"/>
              </a:lnSpc>
            </a:pPr>
            <a:endParaRPr lang="en-US" sz="1667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xmlns="" id="{4851CC33-5A18-CA9D-C094-E45CECAB2704}"/>
              </a:ext>
            </a:extLst>
          </p:cNvPr>
          <p:cNvSpPr/>
          <p:nvPr/>
        </p:nvSpPr>
        <p:spPr>
          <a:xfrm>
            <a:off x="344243" y="-3731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9D5E451A-C846-1CEB-9EEE-1983B72F04B4}"/>
              </a:ext>
            </a:extLst>
          </p:cNvPr>
          <p:cNvSpPr/>
          <p:nvPr/>
        </p:nvSpPr>
        <p:spPr>
          <a:xfrm>
            <a:off x="1319797" y="9645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xmlns="" id="{5F7EA4C3-25FA-E5AC-0A84-90DE35836405}"/>
              </a:ext>
            </a:extLst>
          </p:cNvPr>
          <p:cNvSpPr/>
          <p:nvPr/>
        </p:nvSpPr>
        <p:spPr>
          <a:xfrm>
            <a:off x="3656877" y="60727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xmlns="" id="{1EE599F3-EEE2-64F3-EDC2-4E38FD818482}"/>
              </a:ext>
            </a:extLst>
          </p:cNvPr>
          <p:cNvSpPr/>
          <p:nvPr/>
        </p:nvSpPr>
        <p:spPr>
          <a:xfrm>
            <a:off x="10964050" y="46223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26" name="Picture 2" descr="quotes motivasi dan pengembangan diri | kakaarvi.com">
            <a:extLst>
              <a:ext uri="{FF2B5EF4-FFF2-40B4-BE49-F238E27FC236}">
                <a16:creationId xmlns:a16="http://schemas.microsoft.com/office/drawing/2014/main" xmlns="" id="{A1631464-2221-5FAE-928E-07ACCE53A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 bwMode="auto">
          <a:xfrm>
            <a:off x="6372709" y="842583"/>
            <a:ext cx="5819291" cy="60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467" y="2810969"/>
            <a:ext cx="2960219" cy="31965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919" y="18919"/>
              <a:ext cx="774963" cy="774963"/>
            </a:xfrm>
            <a:custGeom>
              <a:avLst/>
              <a:gdLst/>
              <a:ahLst/>
              <a:cxnLst/>
              <a:rect l="l" t="t" r="r" b="b"/>
              <a:pathLst>
                <a:path w="774963" h="774963">
                  <a:moveTo>
                    <a:pt x="419777" y="13377"/>
                  </a:moveTo>
                  <a:lnTo>
                    <a:pt x="761585" y="355185"/>
                  </a:lnTo>
                  <a:cubicBezTo>
                    <a:pt x="770150" y="363750"/>
                    <a:pt x="774962" y="375368"/>
                    <a:pt x="774962" y="387481"/>
                  </a:cubicBezTo>
                  <a:cubicBezTo>
                    <a:pt x="774962" y="399594"/>
                    <a:pt x="770150" y="411212"/>
                    <a:pt x="761585" y="419777"/>
                  </a:cubicBezTo>
                  <a:lnTo>
                    <a:pt x="419777" y="761585"/>
                  </a:lnTo>
                  <a:cubicBezTo>
                    <a:pt x="411212" y="770150"/>
                    <a:pt x="399594" y="774962"/>
                    <a:pt x="387481" y="774962"/>
                  </a:cubicBezTo>
                  <a:cubicBezTo>
                    <a:pt x="375368" y="774962"/>
                    <a:pt x="363750" y="770150"/>
                    <a:pt x="355185" y="761585"/>
                  </a:cubicBezTo>
                  <a:lnTo>
                    <a:pt x="13377" y="419777"/>
                  </a:lnTo>
                  <a:cubicBezTo>
                    <a:pt x="4812" y="411212"/>
                    <a:pt x="0" y="399594"/>
                    <a:pt x="0" y="387481"/>
                  </a:cubicBezTo>
                  <a:cubicBezTo>
                    <a:pt x="0" y="375368"/>
                    <a:pt x="4812" y="363750"/>
                    <a:pt x="13377" y="355185"/>
                  </a:cubicBezTo>
                  <a:lnTo>
                    <a:pt x="355185" y="13377"/>
                  </a:lnTo>
                  <a:cubicBezTo>
                    <a:pt x="363750" y="4812"/>
                    <a:pt x="375368" y="0"/>
                    <a:pt x="387481" y="0"/>
                  </a:cubicBezTo>
                  <a:cubicBezTo>
                    <a:pt x="399594" y="0"/>
                    <a:pt x="411212" y="4812"/>
                    <a:pt x="419777" y="13377"/>
                  </a:cubicBez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602" y="1810075"/>
            <a:ext cx="1789435" cy="17894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789" y="4214103"/>
            <a:ext cx="977608" cy="977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21728" y="21728"/>
              <a:ext cx="769344" cy="769344"/>
            </a:xfrm>
            <a:custGeom>
              <a:avLst/>
              <a:gdLst/>
              <a:ahLst/>
              <a:cxnLst/>
              <a:rect l="l" t="t" r="r" b="b"/>
              <a:pathLst>
                <a:path w="769344" h="769344">
                  <a:moveTo>
                    <a:pt x="433203" y="26803"/>
                  </a:moveTo>
                  <a:lnTo>
                    <a:pt x="742541" y="336141"/>
                  </a:lnTo>
                  <a:cubicBezTo>
                    <a:pt x="769344" y="362944"/>
                    <a:pt x="769344" y="406400"/>
                    <a:pt x="742541" y="433203"/>
                  </a:cubicBezTo>
                  <a:lnTo>
                    <a:pt x="433203" y="742541"/>
                  </a:lnTo>
                  <a:cubicBezTo>
                    <a:pt x="406400" y="769344"/>
                    <a:pt x="362944" y="769344"/>
                    <a:pt x="336141" y="742541"/>
                  </a:cubicBezTo>
                  <a:lnTo>
                    <a:pt x="26803" y="433203"/>
                  </a:lnTo>
                  <a:cubicBezTo>
                    <a:pt x="0" y="406400"/>
                    <a:pt x="0" y="362944"/>
                    <a:pt x="26803" y="336141"/>
                  </a:cubicBezTo>
                  <a:lnTo>
                    <a:pt x="336141" y="26803"/>
                  </a:lnTo>
                  <a:cubicBezTo>
                    <a:pt x="362944" y="0"/>
                    <a:pt x="406400" y="0"/>
                    <a:pt x="433203" y="2680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00130" y="1214925"/>
            <a:ext cx="9055659" cy="761743"/>
            <a:chOff x="0" y="0"/>
            <a:chExt cx="3049338" cy="2565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256504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67170" y="872445"/>
            <a:ext cx="1475671" cy="147567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4395" y="14395"/>
              <a:ext cx="784011" cy="784011"/>
            </a:xfrm>
            <a:custGeom>
              <a:avLst/>
              <a:gdLst/>
              <a:ahLst/>
              <a:cxnLst/>
              <a:rect l="l" t="t" r="r" b="b"/>
              <a:pathLst>
                <a:path w="784011" h="784011">
                  <a:moveTo>
                    <a:pt x="424156" y="17756"/>
                  </a:moveTo>
                  <a:lnTo>
                    <a:pt x="766254" y="359854"/>
                  </a:lnTo>
                  <a:cubicBezTo>
                    <a:pt x="784010" y="377610"/>
                    <a:pt x="784010" y="406400"/>
                    <a:pt x="766254" y="424156"/>
                  </a:cubicBezTo>
                  <a:lnTo>
                    <a:pt x="424156" y="766254"/>
                  </a:lnTo>
                  <a:cubicBezTo>
                    <a:pt x="406400" y="784010"/>
                    <a:pt x="377610" y="784010"/>
                    <a:pt x="359854" y="766254"/>
                  </a:cubicBezTo>
                  <a:lnTo>
                    <a:pt x="17756" y="424156"/>
                  </a:lnTo>
                  <a:cubicBezTo>
                    <a:pt x="0" y="406400"/>
                    <a:pt x="0" y="377610"/>
                    <a:pt x="17756" y="359854"/>
                  </a:cubicBezTo>
                  <a:lnTo>
                    <a:pt x="359854" y="17756"/>
                  </a:lnTo>
                  <a:cubicBezTo>
                    <a:pt x="377610" y="0"/>
                    <a:pt x="406400" y="0"/>
                    <a:pt x="424156" y="17756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5137" y="2174257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ID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825146" y="1865174"/>
            <a:ext cx="9066410" cy="4594621"/>
            <a:chOff x="-16909" y="-57150"/>
            <a:chExt cx="3211482" cy="1060542"/>
          </a:xfrm>
        </p:grpSpPr>
        <p:sp>
          <p:nvSpPr>
            <p:cNvPr id="19" name="Freeform 19"/>
            <p:cNvSpPr/>
            <p:nvPr/>
          </p:nvSpPr>
          <p:spPr>
            <a:xfrm>
              <a:off x="-16909" y="14176"/>
              <a:ext cx="3211482" cy="989216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42440" y="1218013"/>
            <a:ext cx="8349117" cy="598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092"/>
              </a:lnSpc>
              <a:spcBef>
                <a:spcPct val="0"/>
              </a:spcBef>
            </a:pPr>
            <a:r>
              <a:rPr lang="en-US" sz="3200" dirty="0">
                <a:latin typeface="Baloo"/>
              </a:rPr>
              <a:t>Dasar </a:t>
            </a:r>
            <a:r>
              <a:rPr lang="en-US" sz="3200" dirty="0" err="1">
                <a:latin typeface="Baloo"/>
              </a:rPr>
              <a:t>Pelaksanaan</a:t>
            </a:r>
            <a:r>
              <a:rPr lang="en-US" sz="3200" dirty="0">
                <a:latin typeface="Baloo"/>
              </a:rPr>
              <a:t> dan </a:t>
            </a:r>
            <a:r>
              <a:rPr lang="en-US" sz="3200" dirty="0" err="1">
                <a:latin typeface="Baloo"/>
              </a:rPr>
              <a:t>Aturan</a:t>
            </a:r>
            <a:r>
              <a:rPr lang="en-US" sz="3200" dirty="0">
                <a:latin typeface="Baloo"/>
              </a:rPr>
              <a:t> </a:t>
            </a:r>
            <a:r>
              <a:rPr lang="en-US" sz="3200" dirty="0" err="1">
                <a:latin typeface="Baloo"/>
              </a:rPr>
              <a:t>Pendukung</a:t>
            </a:r>
            <a:r>
              <a:rPr lang="en-US" sz="3200" dirty="0">
                <a:latin typeface="Baloo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81791" y="2374021"/>
            <a:ext cx="8618059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Peraturan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Lembaga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Administrasi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Negara RI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10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2018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Pengembangan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Kompetensi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Pegawai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Negeri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Sipil</a:t>
            </a:r>
            <a:endParaRPr lang="en-US" sz="12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Peraturan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Gubernur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165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2017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Pedoman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Pelatihan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Negeri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dan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Bagi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Pegawai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Aparatur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Sipil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Negara</a:t>
            </a:r>
            <a:endParaRPr lang="en-US" sz="12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Keputusan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Gubernur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136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2023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Satuan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Biaya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Pelatihan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Negeri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dan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Bagi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Pegawai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Aparatur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Sipil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Negara</a:t>
            </a: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1200" spc="58" dirty="0" err="1" smtClean="0">
                <a:solidFill>
                  <a:srgbClr val="000000"/>
                </a:solidFill>
                <a:latin typeface="Heading Now 71-78"/>
              </a:rPr>
              <a:t>Instruksi</a:t>
            </a:r>
            <a:r>
              <a:rPr lang="en-US" sz="1200" spc="58" dirty="0" smtClean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Sekretaris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Daerah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Provinsi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DKI Jakarta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29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2023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Pelaksanaan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Pengembangan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Kompetensi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Pegawai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Minimal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sebanyak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40 (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empat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Puluh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) Jam Pelajaran Per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endParaRPr lang="en-US" sz="12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SK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Kepala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BSDM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Provinsi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DKI Jakarta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Nomor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e-0061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Tahun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2023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tentang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Penetapan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Konversi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Jam Pelajaran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Pengembangan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Kompetensi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Untuk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Magang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, Workshop, Seminar/Webinar, Microlearning dan Podcast Rabu </a:t>
            </a:r>
            <a:r>
              <a:rPr lang="en-US" sz="1200" spc="58" dirty="0" err="1">
                <a:solidFill>
                  <a:srgbClr val="000000"/>
                </a:solidFill>
                <a:latin typeface="Heading Now 71-78"/>
              </a:rPr>
              <a:t>Belajar</a:t>
            </a: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 </a:t>
            </a:r>
          </a:p>
          <a:p>
            <a:pPr algn="just">
              <a:lnSpc>
                <a:spcPts val="2707"/>
              </a:lnSpc>
            </a:pPr>
            <a:r>
              <a:rPr lang="en-US" sz="1200" spc="58" dirty="0">
                <a:solidFill>
                  <a:srgbClr val="000000"/>
                </a:solidFill>
                <a:latin typeface="Heading Now 71-78"/>
              </a:rPr>
              <a:t> </a:t>
            </a: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2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200" spc="58" dirty="0">
              <a:solidFill>
                <a:srgbClr val="000000"/>
              </a:solidFill>
              <a:latin typeface="Heading Now 71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885224" y="5598277"/>
            <a:ext cx="7507005" cy="31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673"/>
              </a:lnSpc>
            </a:pPr>
            <a:endParaRPr lang="en-US" sz="1909" dirty="0">
              <a:solidFill>
                <a:srgbClr val="FFFFFF"/>
              </a:solidFill>
              <a:latin typeface="Garet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BAC9F104-FC77-2B9C-89B9-30BC16C9CEF7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xmlns="" id="{76B6F092-5D02-67E0-D256-91B2736DFE9D}"/>
              </a:ext>
            </a:extLst>
          </p:cNvPr>
          <p:cNvSpPr/>
          <p:nvPr/>
        </p:nvSpPr>
        <p:spPr>
          <a:xfrm>
            <a:off x="907883" y="132676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xmlns="" id="{CD92E004-6857-6B2F-C93B-00FA24BB405B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xmlns="" id="{1BEC547A-9552-733A-BB60-B02FACC5B59F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C506EFB1-CAEA-8560-302B-6B178389E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" y="2939547"/>
            <a:ext cx="2133028" cy="25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79" y="-12639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66" b="-14666"/>
            </a:stretch>
          </a:blipFill>
        </p:spPr>
        <p:txBody>
          <a:bodyPr/>
          <a:lstStyle/>
          <a:p>
            <a:endParaRPr lang="en-ID" sz="1200"/>
          </a:p>
        </p:txBody>
      </p:sp>
      <p:grpSp>
        <p:nvGrpSpPr>
          <p:cNvPr id="3" name="Group 3"/>
          <p:cNvGrpSpPr/>
          <p:nvPr/>
        </p:nvGrpSpPr>
        <p:grpSpPr>
          <a:xfrm>
            <a:off x="26579" y="2255081"/>
            <a:ext cx="13545925" cy="5060117"/>
            <a:chOff x="0" y="0"/>
            <a:chExt cx="5051085" cy="1999059"/>
          </a:xfrm>
          <a:solidFill>
            <a:schemeClr val="accent3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051085" cy="1999059"/>
            </a:xfrm>
            <a:custGeom>
              <a:avLst/>
              <a:gdLst/>
              <a:ahLst/>
              <a:cxnLst/>
              <a:rect l="l" t="t" r="r" b="b"/>
              <a:pathLst>
                <a:path w="5051085" h="1999059">
                  <a:moveTo>
                    <a:pt x="20588" y="0"/>
                  </a:moveTo>
                  <a:lnTo>
                    <a:pt x="5030498" y="0"/>
                  </a:lnTo>
                  <a:cubicBezTo>
                    <a:pt x="5041868" y="0"/>
                    <a:pt x="5051085" y="9217"/>
                    <a:pt x="5051085" y="20588"/>
                  </a:cubicBezTo>
                  <a:lnTo>
                    <a:pt x="5051085" y="1978471"/>
                  </a:lnTo>
                  <a:cubicBezTo>
                    <a:pt x="5051085" y="1989841"/>
                    <a:pt x="5041868" y="1999059"/>
                    <a:pt x="5030498" y="1999059"/>
                  </a:cubicBezTo>
                  <a:lnTo>
                    <a:pt x="20588" y="1999059"/>
                  </a:lnTo>
                  <a:cubicBezTo>
                    <a:pt x="9217" y="1999059"/>
                    <a:pt x="0" y="1989841"/>
                    <a:pt x="0" y="1978471"/>
                  </a:cubicBezTo>
                  <a:lnTo>
                    <a:pt x="0" y="20588"/>
                  </a:lnTo>
                  <a:cubicBezTo>
                    <a:pt x="0" y="9217"/>
                    <a:pt x="9217" y="0"/>
                    <a:pt x="20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3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0639155" y="-180658"/>
            <a:ext cx="1734090" cy="1734090"/>
          </a:xfrm>
          <a:custGeom>
            <a:avLst/>
            <a:gdLst/>
            <a:ahLst/>
            <a:cxnLst/>
            <a:rect l="l" t="t" r="r" b="b"/>
            <a:pathLst>
              <a:path w="2601135" h="2601135">
                <a:moveTo>
                  <a:pt x="2601136" y="2601135"/>
                </a:moveTo>
                <a:lnTo>
                  <a:pt x="0" y="2601135"/>
                </a:lnTo>
                <a:lnTo>
                  <a:pt x="0" y="0"/>
                </a:lnTo>
                <a:lnTo>
                  <a:pt x="2601136" y="0"/>
                </a:lnTo>
                <a:lnTo>
                  <a:pt x="2601136" y="26011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7" name="Freeform 7"/>
          <p:cNvSpPr/>
          <p:nvPr/>
        </p:nvSpPr>
        <p:spPr>
          <a:xfrm flipV="1">
            <a:off x="-178143" y="-180658"/>
            <a:ext cx="1734090" cy="1734090"/>
          </a:xfrm>
          <a:custGeom>
            <a:avLst/>
            <a:gdLst/>
            <a:ahLst/>
            <a:cxnLst/>
            <a:rect l="l" t="t" r="r" b="b"/>
            <a:pathLst>
              <a:path w="2601135" h="2601135">
                <a:moveTo>
                  <a:pt x="0" y="2601135"/>
                </a:moveTo>
                <a:lnTo>
                  <a:pt x="2601135" y="2601135"/>
                </a:lnTo>
                <a:lnTo>
                  <a:pt x="2601135" y="0"/>
                </a:lnTo>
                <a:lnTo>
                  <a:pt x="0" y="0"/>
                </a:lnTo>
                <a:lnTo>
                  <a:pt x="0" y="26011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8" name="TextBox 8"/>
          <p:cNvSpPr txBox="1"/>
          <p:nvPr/>
        </p:nvSpPr>
        <p:spPr>
          <a:xfrm>
            <a:off x="26578" y="2661284"/>
            <a:ext cx="8733964" cy="3690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12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Poppins"/>
              </a:rPr>
              <a:t>Pemagangan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adalah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bagian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dari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sistem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pelatihan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kerja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diselenggarakan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secara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terpadu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antara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pelatihan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di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lembaga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dengan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bekerja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secara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langsung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di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bawah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bimbingan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dan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pengawasan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instruktur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pekerja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lebih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berpengalaman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dalam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proses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produksi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barang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jasa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di Perusahaan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dalam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rangka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menguasai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keterampilan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keahlian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tertentu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2900" indent="-342900" algn="just">
              <a:lnSpc>
                <a:spcPts val="2912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Poppins"/>
              </a:rPr>
              <a:t>Pelatihan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Luar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Negeri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adalah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setiap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usaha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untuk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memperbaiki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performansi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pegawai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ASN pada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suatu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pekerjaan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tertentu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sedang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menjadi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tanggung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jawabnya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satu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pekerjaan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ada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kaitannya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dengan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pekerjaannya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dilaksanakan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di </a:t>
            </a:r>
            <a:r>
              <a:rPr lang="en-US" dirty="0" err="1">
                <a:solidFill>
                  <a:srgbClr val="FFFFFF"/>
                </a:solidFill>
                <a:latin typeface="Poppins"/>
              </a:rPr>
              <a:t>luar</a:t>
            </a:r>
            <a:r>
              <a:rPr lang="en-US" dirty="0">
                <a:solidFill>
                  <a:srgbClr val="FFFFFF"/>
                </a:solidFill>
                <a:latin typeface="Poppins"/>
              </a:rPr>
              <a:t> negeri 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737905" y="1478105"/>
            <a:ext cx="15111150" cy="682547"/>
          </a:xfrm>
          <a:custGeom>
            <a:avLst/>
            <a:gdLst/>
            <a:ahLst/>
            <a:cxnLst/>
            <a:rect l="l" t="t" r="r" b="b"/>
            <a:pathLst>
              <a:path w="22666725" h="1023821">
                <a:moveTo>
                  <a:pt x="0" y="0"/>
                </a:moveTo>
                <a:lnTo>
                  <a:pt x="22666726" y="0"/>
                </a:lnTo>
                <a:lnTo>
                  <a:pt x="22666726" y="1023821"/>
                </a:lnTo>
                <a:lnTo>
                  <a:pt x="0" y="1023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187" b="-1460449"/>
            </a:stretch>
          </a:blipFill>
        </p:spPr>
        <p:txBody>
          <a:bodyPr/>
          <a:lstStyle/>
          <a:p>
            <a:endParaRPr lang="en-ID" sz="1200"/>
          </a:p>
        </p:txBody>
      </p:sp>
      <p:grpSp>
        <p:nvGrpSpPr>
          <p:cNvPr id="18" name="Group 18"/>
          <p:cNvGrpSpPr/>
          <p:nvPr/>
        </p:nvGrpSpPr>
        <p:grpSpPr>
          <a:xfrm>
            <a:off x="1096773" y="1116082"/>
            <a:ext cx="9354440" cy="1026549"/>
            <a:chOff x="0" y="0"/>
            <a:chExt cx="2871462" cy="4055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71462" cy="405550"/>
            </a:xfrm>
            <a:custGeom>
              <a:avLst/>
              <a:gdLst/>
              <a:ahLst/>
              <a:cxnLst/>
              <a:rect l="l" t="t" r="r" b="b"/>
              <a:pathLst>
                <a:path w="2871462" h="405550">
                  <a:moveTo>
                    <a:pt x="71010" y="0"/>
                  </a:moveTo>
                  <a:lnTo>
                    <a:pt x="2800452" y="0"/>
                  </a:lnTo>
                  <a:cubicBezTo>
                    <a:pt x="2819285" y="0"/>
                    <a:pt x="2837346" y="7481"/>
                    <a:pt x="2850663" y="20798"/>
                  </a:cubicBezTo>
                  <a:cubicBezTo>
                    <a:pt x="2863980" y="34115"/>
                    <a:pt x="2871462" y="52177"/>
                    <a:pt x="2871462" y="71010"/>
                  </a:cubicBezTo>
                  <a:lnTo>
                    <a:pt x="2871462" y="334540"/>
                  </a:lnTo>
                  <a:cubicBezTo>
                    <a:pt x="2871462" y="353373"/>
                    <a:pt x="2863980" y="371435"/>
                    <a:pt x="2850663" y="384752"/>
                  </a:cubicBezTo>
                  <a:cubicBezTo>
                    <a:pt x="2837346" y="398069"/>
                    <a:pt x="2819285" y="405550"/>
                    <a:pt x="2800452" y="405550"/>
                  </a:cubicBezTo>
                  <a:lnTo>
                    <a:pt x="71010" y="405550"/>
                  </a:lnTo>
                  <a:cubicBezTo>
                    <a:pt x="52177" y="405550"/>
                    <a:pt x="34115" y="398069"/>
                    <a:pt x="20798" y="384752"/>
                  </a:cubicBezTo>
                  <a:cubicBezTo>
                    <a:pt x="7481" y="371435"/>
                    <a:pt x="0" y="353373"/>
                    <a:pt x="0" y="334540"/>
                  </a:cubicBezTo>
                  <a:lnTo>
                    <a:pt x="0" y="71010"/>
                  </a:lnTo>
                  <a:cubicBezTo>
                    <a:pt x="0" y="52177"/>
                    <a:pt x="7481" y="34115"/>
                    <a:pt x="20798" y="20798"/>
                  </a:cubicBezTo>
                  <a:cubicBezTo>
                    <a:pt x="34115" y="7481"/>
                    <a:pt x="52177" y="0"/>
                    <a:pt x="71010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92067" y="844505"/>
            <a:ext cx="1003839" cy="1241889"/>
          </a:xfrm>
          <a:custGeom>
            <a:avLst/>
            <a:gdLst/>
            <a:ahLst/>
            <a:cxnLst/>
            <a:rect l="l" t="t" r="r" b="b"/>
            <a:pathLst>
              <a:path w="1505759" h="2264702">
                <a:moveTo>
                  <a:pt x="0" y="0"/>
                </a:moveTo>
                <a:lnTo>
                  <a:pt x="1505758" y="0"/>
                </a:lnTo>
                <a:lnTo>
                  <a:pt x="1505758" y="2264702"/>
                </a:lnTo>
                <a:lnTo>
                  <a:pt x="0" y="2264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2" name="TextBox 22"/>
          <p:cNvSpPr txBox="1"/>
          <p:nvPr/>
        </p:nvSpPr>
        <p:spPr>
          <a:xfrm>
            <a:off x="1555947" y="1090898"/>
            <a:ext cx="7744439" cy="78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190"/>
              </a:lnSpc>
            </a:pPr>
            <a:r>
              <a:rPr lang="en-US" sz="3200" dirty="0" err="1">
                <a:solidFill>
                  <a:srgbClr val="FFFFFF"/>
                </a:solidFill>
                <a:latin typeface="Baloo"/>
              </a:rPr>
              <a:t>Pemagangan</a:t>
            </a:r>
            <a:r>
              <a:rPr lang="en-US" sz="3200" dirty="0">
                <a:solidFill>
                  <a:srgbClr val="FFFFFF"/>
                </a:solidFill>
                <a:latin typeface="Baloo"/>
              </a:rPr>
              <a:t> dan </a:t>
            </a:r>
            <a:r>
              <a:rPr lang="en-US" sz="3200" dirty="0" err="1">
                <a:solidFill>
                  <a:srgbClr val="FFFFFF"/>
                </a:solidFill>
                <a:latin typeface="Baloo"/>
              </a:rPr>
              <a:t>Pelatihan</a:t>
            </a:r>
            <a:r>
              <a:rPr lang="en-US" sz="32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aloo"/>
              </a:rPr>
              <a:t>Luar</a:t>
            </a:r>
            <a:r>
              <a:rPr lang="en-US" sz="3200" dirty="0">
                <a:solidFill>
                  <a:srgbClr val="FFFFFF"/>
                </a:solidFill>
                <a:latin typeface="Baloo"/>
              </a:rPr>
              <a:t> Negeri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550A8247-48AD-BA3C-9CC4-39495429A23D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xmlns="" id="{0FDC03F9-2E9E-ECF9-43AD-06F2E037CECE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xmlns="" id="{2B4CC8C9-D9BA-CCFC-C535-347D1D5057B8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xmlns="" id="{AE236C08-18DC-7F91-8CE7-8D48258D0A20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FA5101-8C78-5D4A-EFBB-DCF899C896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0698" y="2788043"/>
            <a:ext cx="2647881" cy="3859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5" y="1080765"/>
            <a:ext cx="12192000" cy="77577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ALUR PROSES KEGIATAN MAGANG DAN PELATIHAN LUAR NEGERI</a:t>
            </a:r>
            <a:endParaRPr lang="en-ID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411" name="Group 21">
            <a:extLst>
              <a:ext uri="{FF2B5EF4-FFF2-40B4-BE49-F238E27FC236}">
                <a16:creationId xmlns:a16="http://schemas.microsoft.com/office/drawing/2014/main" xmlns="" id="{EF0DFA5D-F086-42BC-AF6F-4F2F3992D16E}"/>
              </a:ext>
            </a:extLst>
          </p:cNvPr>
          <p:cNvGrpSpPr/>
          <p:nvPr/>
        </p:nvGrpSpPr>
        <p:grpSpPr>
          <a:xfrm>
            <a:off x="-78352" y="1685741"/>
            <a:ext cx="2844800" cy="4509557"/>
            <a:chOff x="4429723" y="719666"/>
            <a:chExt cx="3332553" cy="5418666"/>
          </a:xfrm>
        </p:grpSpPr>
        <p:sp>
          <p:nvSpPr>
            <p:cNvPr id="1412" name="Arrow: Circular 5">
              <a:extLst>
                <a:ext uri="{FF2B5EF4-FFF2-40B4-BE49-F238E27FC236}">
                  <a16:creationId xmlns:a16="http://schemas.microsoft.com/office/drawing/2014/main" xmlns="" id="{7C769C77-9212-4555-A100-2530691C0AC9}"/>
                </a:ext>
              </a:extLst>
            </p:cNvPr>
            <p:cNvSpPr/>
            <p:nvPr/>
          </p:nvSpPr>
          <p:spPr>
            <a:xfrm>
              <a:off x="5154127" y="719666"/>
              <a:ext cx="2608149" cy="2608546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609630"/>
              <a:endParaRPr lang="en-ID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3" name="Shape 7">
              <a:extLst>
                <a:ext uri="{FF2B5EF4-FFF2-40B4-BE49-F238E27FC236}">
                  <a16:creationId xmlns:a16="http://schemas.microsoft.com/office/drawing/2014/main" xmlns="" id="{4EC9CAE5-03EF-4BE5-8FC5-3028E79627B7}"/>
                </a:ext>
              </a:extLst>
            </p:cNvPr>
            <p:cNvSpPr/>
            <p:nvPr/>
          </p:nvSpPr>
          <p:spPr>
            <a:xfrm>
              <a:off x="4429723" y="2218469"/>
              <a:ext cx="2608149" cy="260854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60963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4" name="Block Arc 9">
              <a:extLst>
                <a:ext uri="{FF2B5EF4-FFF2-40B4-BE49-F238E27FC236}">
                  <a16:creationId xmlns:a16="http://schemas.microsoft.com/office/drawing/2014/main" xmlns="" id="{DC71EF43-5ED5-4EC2-B6C9-61F8DD88BC7D}"/>
                </a:ext>
              </a:extLst>
            </p:cNvPr>
            <p:cNvSpPr/>
            <p:nvPr/>
          </p:nvSpPr>
          <p:spPr>
            <a:xfrm>
              <a:off x="5339759" y="3896630"/>
              <a:ext cx="2240804" cy="2241702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609630"/>
              <a:endParaRPr lang="en-ID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16" name="Rounded Rectangle 27">
            <a:extLst>
              <a:ext uri="{FF2B5EF4-FFF2-40B4-BE49-F238E27FC236}">
                <a16:creationId xmlns:a16="http://schemas.microsoft.com/office/drawing/2014/main" xmlns="" id="{2222447E-F29E-4ED1-8BD7-1E59FC2B2325}"/>
              </a:ext>
            </a:extLst>
          </p:cNvPr>
          <p:cNvSpPr/>
          <p:nvPr/>
        </p:nvSpPr>
        <p:spPr>
          <a:xfrm>
            <a:off x="1550255" y="2392424"/>
            <a:ext cx="407730" cy="31319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ko-KR" altLang="en-US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417" name="Round Same Side Corner Rectangle 36">
            <a:extLst>
              <a:ext uri="{FF2B5EF4-FFF2-40B4-BE49-F238E27FC236}">
                <a16:creationId xmlns:a16="http://schemas.microsoft.com/office/drawing/2014/main" xmlns="" id="{977B6EF0-02EE-4D8C-927C-872709C5D935}"/>
              </a:ext>
            </a:extLst>
          </p:cNvPr>
          <p:cNvSpPr/>
          <p:nvPr/>
        </p:nvSpPr>
        <p:spPr>
          <a:xfrm>
            <a:off x="1403699" y="5103985"/>
            <a:ext cx="421197" cy="333006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ko-KR" altLang="en-US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418" name="Group 51">
            <a:extLst>
              <a:ext uri="{FF2B5EF4-FFF2-40B4-BE49-F238E27FC236}">
                <a16:creationId xmlns:a16="http://schemas.microsoft.com/office/drawing/2014/main" xmlns="" id="{4C09EC60-DD47-4FFC-992E-C6C975408FE7}"/>
              </a:ext>
            </a:extLst>
          </p:cNvPr>
          <p:cNvGrpSpPr/>
          <p:nvPr/>
        </p:nvGrpSpPr>
        <p:grpSpPr>
          <a:xfrm>
            <a:off x="5044934" y="2797929"/>
            <a:ext cx="5661749" cy="721791"/>
            <a:chOff x="-628657" y="1727866"/>
            <a:chExt cx="5661749" cy="2602346"/>
          </a:xfrm>
        </p:grpSpPr>
        <p:sp>
          <p:nvSpPr>
            <p:cNvPr id="1420" name="TextBox 1419">
              <a:extLst>
                <a:ext uri="{FF2B5EF4-FFF2-40B4-BE49-F238E27FC236}">
                  <a16:creationId xmlns:a16="http://schemas.microsoft.com/office/drawing/2014/main" xmlns="" id="{62A1C447-96A1-4648-9BDD-389BF8D476AE}"/>
                </a:ext>
              </a:extLst>
            </p:cNvPr>
            <p:cNvSpPr txBox="1"/>
            <p:nvPr/>
          </p:nvSpPr>
          <p:spPr>
            <a:xfrm>
              <a:off x="-628657" y="3109589"/>
              <a:ext cx="5545081" cy="1220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1600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PERENCANAAN KEBUTUHAN SKPD DAN BPSDM </a:t>
              </a:r>
              <a:r>
                <a:rPr lang="en-US" altLang="ko-KR" sz="1200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1200" dirty="0"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421" name="TextBox 1420">
              <a:extLst>
                <a:ext uri="{FF2B5EF4-FFF2-40B4-BE49-F238E27FC236}">
                  <a16:creationId xmlns:a16="http://schemas.microsoft.com/office/drawing/2014/main" xmlns="" id="{F5D9207B-0B95-499D-84C3-E995430561C4}"/>
                </a:ext>
              </a:extLst>
            </p:cNvPr>
            <p:cNvSpPr txBox="1"/>
            <p:nvPr/>
          </p:nvSpPr>
          <p:spPr>
            <a:xfrm>
              <a:off x="1031884" y="1727866"/>
              <a:ext cx="3856901" cy="136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1867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PERENCANAAN</a:t>
              </a:r>
              <a:r>
                <a:rPr lang="en-US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cxnSp>
          <p:nvCxnSpPr>
            <p:cNvPr id="1422" name="Straight Connector 56">
              <a:extLst>
                <a:ext uri="{FF2B5EF4-FFF2-40B4-BE49-F238E27FC236}">
                  <a16:creationId xmlns:a16="http://schemas.microsoft.com/office/drawing/2014/main" xmlns="" id="{7F001388-BFDB-4399-8634-0F644A189A94}"/>
                </a:ext>
              </a:extLst>
            </p:cNvPr>
            <p:cNvCxnSpPr>
              <a:cxnSpLocks/>
            </p:cNvCxnSpPr>
            <p:nvPr/>
          </p:nvCxnSpPr>
          <p:spPr>
            <a:xfrm>
              <a:off x="-544532" y="3096114"/>
              <a:ext cx="5577624" cy="4598"/>
            </a:xfrm>
            <a:prstGeom prst="line">
              <a:avLst/>
            </a:prstGeom>
            <a:ln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3" name="Group 58">
            <a:extLst>
              <a:ext uri="{FF2B5EF4-FFF2-40B4-BE49-F238E27FC236}">
                <a16:creationId xmlns:a16="http://schemas.microsoft.com/office/drawing/2014/main" xmlns="" id="{BECFA75E-507C-4730-8FCB-FEE97BC6023A}"/>
              </a:ext>
            </a:extLst>
          </p:cNvPr>
          <p:cNvGrpSpPr/>
          <p:nvPr/>
        </p:nvGrpSpPr>
        <p:grpSpPr>
          <a:xfrm>
            <a:off x="4710849" y="5327997"/>
            <a:ext cx="6546455" cy="647015"/>
            <a:chOff x="-966343" y="2826095"/>
            <a:chExt cx="6546455" cy="547019"/>
          </a:xfrm>
        </p:grpSpPr>
        <p:sp>
          <p:nvSpPr>
            <p:cNvPr id="1424" name="Oval 60">
              <a:extLst>
                <a:ext uri="{FF2B5EF4-FFF2-40B4-BE49-F238E27FC236}">
                  <a16:creationId xmlns:a16="http://schemas.microsoft.com/office/drawing/2014/main" xmlns="" id="{403F34E2-EB26-4642-898D-2E4D3D48FC37}"/>
                </a:ext>
              </a:extLst>
            </p:cNvPr>
            <p:cNvSpPr/>
            <p:nvPr/>
          </p:nvSpPr>
          <p:spPr>
            <a:xfrm>
              <a:off x="5033093" y="2826095"/>
              <a:ext cx="547019" cy="5470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endParaRPr lang="ko-KR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425" name="TextBox 1424">
              <a:extLst>
                <a:ext uri="{FF2B5EF4-FFF2-40B4-BE49-F238E27FC236}">
                  <a16:creationId xmlns:a16="http://schemas.microsoft.com/office/drawing/2014/main" xmlns="" id="{B0D7DBDA-058B-4CF9-8784-2EB5E4AE68C3}"/>
                </a:ext>
              </a:extLst>
            </p:cNvPr>
            <p:cNvSpPr txBox="1"/>
            <p:nvPr/>
          </p:nvSpPr>
          <p:spPr>
            <a:xfrm>
              <a:off x="-186206" y="3109590"/>
              <a:ext cx="5087883" cy="26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1400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LAPORAN TERTULIS DAN PRESENTASI  </a:t>
              </a:r>
              <a:r>
                <a:rPr lang="en-US" altLang="ko-KR" sz="1200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. </a:t>
              </a:r>
              <a:endParaRPr lang="ko-KR" altLang="en-US" sz="1200" dirty="0"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426" name="TextBox 1425">
              <a:extLst>
                <a:ext uri="{FF2B5EF4-FFF2-40B4-BE49-F238E27FC236}">
                  <a16:creationId xmlns:a16="http://schemas.microsoft.com/office/drawing/2014/main" xmlns="" id="{6EC3F4A0-D64A-4C34-88D1-E519FF652A88}"/>
                </a:ext>
              </a:extLst>
            </p:cNvPr>
            <p:cNvSpPr txBox="1"/>
            <p:nvPr/>
          </p:nvSpPr>
          <p:spPr>
            <a:xfrm>
              <a:off x="-186108" y="2832591"/>
              <a:ext cx="5086618" cy="3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1867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MONITORING, EVALUASI DAN PELAPORAN  </a:t>
              </a:r>
              <a:endParaRPr lang="ko-KR" altLang="en-US" sz="1867" b="1" dirty="0"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cxnSp>
          <p:nvCxnSpPr>
            <p:cNvPr id="1427" name="Straight Connector 63">
              <a:extLst>
                <a:ext uri="{FF2B5EF4-FFF2-40B4-BE49-F238E27FC236}">
                  <a16:creationId xmlns:a16="http://schemas.microsoft.com/office/drawing/2014/main" xmlns="" id="{D8042794-0191-4F1C-BC90-7407D7B35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966343" y="3114343"/>
              <a:ext cx="5676499" cy="9985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8" name="Group 65">
            <a:extLst>
              <a:ext uri="{FF2B5EF4-FFF2-40B4-BE49-F238E27FC236}">
                <a16:creationId xmlns:a16="http://schemas.microsoft.com/office/drawing/2014/main" xmlns="" id="{9A3C23C6-03F9-4B43-A338-C3FF33B67DED}"/>
              </a:ext>
            </a:extLst>
          </p:cNvPr>
          <p:cNvGrpSpPr/>
          <p:nvPr/>
        </p:nvGrpSpPr>
        <p:grpSpPr>
          <a:xfrm>
            <a:off x="5242014" y="4105228"/>
            <a:ext cx="5411685" cy="871510"/>
            <a:chOff x="-441438" y="2369731"/>
            <a:chExt cx="5411685" cy="1069297"/>
          </a:xfrm>
        </p:grpSpPr>
        <p:sp>
          <p:nvSpPr>
            <p:cNvPr id="1430" name="TextBox 1429">
              <a:extLst>
                <a:ext uri="{FF2B5EF4-FFF2-40B4-BE49-F238E27FC236}">
                  <a16:creationId xmlns:a16="http://schemas.microsoft.com/office/drawing/2014/main" xmlns="" id="{DB0C6087-2775-4CC8-A0DB-96B319FA0D49}"/>
                </a:ext>
              </a:extLst>
            </p:cNvPr>
            <p:cNvSpPr txBox="1"/>
            <p:nvPr/>
          </p:nvSpPr>
          <p:spPr>
            <a:xfrm>
              <a:off x="-265348" y="3023640"/>
              <a:ext cx="5191351" cy="415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1600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HAK, KEWAJIBAN, LARANGAN DAN PEMBIAYAAN</a:t>
              </a:r>
              <a:r>
                <a:rPr lang="en-US" altLang="ko-KR" sz="1333" b="1" dirty="0"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. </a:t>
              </a:r>
              <a:endParaRPr lang="ko-KR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431" name="TextBox 1430">
              <a:extLst>
                <a:ext uri="{FF2B5EF4-FFF2-40B4-BE49-F238E27FC236}">
                  <a16:creationId xmlns:a16="http://schemas.microsoft.com/office/drawing/2014/main" xmlns="" id="{9D9F2169-045A-42A6-8D4A-6F3E180DA5B2}"/>
                </a:ext>
              </a:extLst>
            </p:cNvPr>
            <p:cNvSpPr txBox="1"/>
            <p:nvPr/>
          </p:nvSpPr>
          <p:spPr>
            <a:xfrm>
              <a:off x="-414393" y="2369731"/>
              <a:ext cx="5277613" cy="516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altLang="ko-KR" sz="2133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PELAKSANAAN </a:t>
              </a:r>
              <a:endParaRPr lang="ko-KR" altLang="en-US" sz="2133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cxnSp>
          <p:nvCxnSpPr>
            <p:cNvPr id="1432" name="Straight Connector 70">
              <a:extLst>
                <a:ext uri="{FF2B5EF4-FFF2-40B4-BE49-F238E27FC236}">
                  <a16:creationId xmlns:a16="http://schemas.microsoft.com/office/drawing/2014/main" xmlns="" id="{232D280C-BD7F-4DC0-8409-8AF98EC524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41438" y="2920955"/>
              <a:ext cx="5411685" cy="239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" name="Isosceles Triangle 51">
            <a:extLst>
              <a:ext uri="{FF2B5EF4-FFF2-40B4-BE49-F238E27FC236}">
                <a16:creationId xmlns:a16="http://schemas.microsoft.com/office/drawing/2014/main" xmlns="" id="{A4869843-AEFD-4931-B6F6-29BECE4539A8}"/>
              </a:ext>
            </a:extLst>
          </p:cNvPr>
          <p:cNvSpPr/>
          <p:nvPr/>
        </p:nvSpPr>
        <p:spPr>
          <a:xfrm>
            <a:off x="10896903" y="4240167"/>
            <a:ext cx="289892" cy="212579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ko-KR" altLang="en-US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434" name="Rounded Rectangle 27">
            <a:extLst>
              <a:ext uri="{FF2B5EF4-FFF2-40B4-BE49-F238E27FC236}">
                <a16:creationId xmlns:a16="http://schemas.microsoft.com/office/drawing/2014/main" xmlns="" id="{C5D3AFDE-DE8C-4E14-8B29-5A53DDDD84C8}"/>
              </a:ext>
            </a:extLst>
          </p:cNvPr>
          <p:cNvSpPr/>
          <p:nvPr/>
        </p:nvSpPr>
        <p:spPr>
          <a:xfrm>
            <a:off x="10899664" y="2646052"/>
            <a:ext cx="301516" cy="23160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ko-KR" altLang="en-US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435" name="Round Same Side Corner Rectangle 36">
            <a:extLst>
              <a:ext uri="{FF2B5EF4-FFF2-40B4-BE49-F238E27FC236}">
                <a16:creationId xmlns:a16="http://schemas.microsoft.com/office/drawing/2014/main" xmlns="" id="{E3363FA5-5E4B-49FC-9C28-A530DD79799C}"/>
              </a:ext>
            </a:extLst>
          </p:cNvPr>
          <p:cNvSpPr/>
          <p:nvPr/>
        </p:nvSpPr>
        <p:spPr>
          <a:xfrm>
            <a:off x="10838370" y="5528375"/>
            <a:ext cx="311475" cy="246258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ko-KR" altLang="en-US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ikon courthouse desain template vektor datar trendi - kampus ilustrasi stok">
            <a:extLst>
              <a:ext uri="{FF2B5EF4-FFF2-40B4-BE49-F238E27FC236}">
                <a16:creationId xmlns:a16="http://schemas.microsoft.com/office/drawing/2014/main" xmlns="" id="{28C7D7CB-B664-67C8-C34A-77455DE90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5" y="3418218"/>
            <a:ext cx="829668" cy="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26FD9A-F184-6769-868F-A85E7901A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845" y="3940520"/>
            <a:ext cx="759155" cy="822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963BDE-7F8C-4315-F8C0-7E99D527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423" y="3074334"/>
            <a:ext cx="406435" cy="312955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1A97AE63-3D67-96EE-C860-89F7EE61EFFD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xmlns="" id="{11D63027-2BD8-5372-3DB9-F3820EFB038E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xmlns="" id="{B0C3E78E-84EF-BA2C-9EAB-0A43C0343B12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xmlns="" id="{CED42B61-C9FC-10BD-DB5D-ED6D7581CFFD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401" y="2863636"/>
            <a:ext cx="3151916" cy="36317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919" y="18919"/>
              <a:ext cx="774963" cy="774963"/>
            </a:xfrm>
            <a:custGeom>
              <a:avLst/>
              <a:gdLst/>
              <a:ahLst/>
              <a:cxnLst/>
              <a:rect l="l" t="t" r="r" b="b"/>
              <a:pathLst>
                <a:path w="774963" h="774963">
                  <a:moveTo>
                    <a:pt x="419777" y="13377"/>
                  </a:moveTo>
                  <a:lnTo>
                    <a:pt x="761585" y="355185"/>
                  </a:lnTo>
                  <a:cubicBezTo>
                    <a:pt x="770150" y="363750"/>
                    <a:pt x="774962" y="375368"/>
                    <a:pt x="774962" y="387481"/>
                  </a:cubicBezTo>
                  <a:cubicBezTo>
                    <a:pt x="774962" y="399594"/>
                    <a:pt x="770150" y="411212"/>
                    <a:pt x="761585" y="419777"/>
                  </a:cubicBezTo>
                  <a:lnTo>
                    <a:pt x="419777" y="761585"/>
                  </a:lnTo>
                  <a:cubicBezTo>
                    <a:pt x="411212" y="770150"/>
                    <a:pt x="399594" y="774962"/>
                    <a:pt x="387481" y="774962"/>
                  </a:cubicBezTo>
                  <a:cubicBezTo>
                    <a:pt x="375368" y="774962"/>
                    <a:pt x="363750" y="770150"/>
                    <a:pt x="355185" y="761585"/>
                  </a:cubicBezTo>
                  <a:lnTo>
                    <a:pt x="13377" y="419777"/>
                  </a:lnTo>
                  <a:cubicBezTo>
                    <a:pt x="4812" y="411212"/>
                    <a:pt x="0" y="399594"/>
                    <a:pt x="0" y="387481"/>
                  </a:cubicBezTo>
                  <a:cubicBezTo>
                    <a:pt x="0" y="375368"/>
                    <a:pt x="4812" y="363750"/>
                    <a:pt x="13377" y="355185"/>
                  </a:cubicBezTo>
                  <a:lnTo>
                    <a:pt x="355185" y="13377"/>
                  </a:lnTo>
                  <a:cubicBezTo>
                    <a:pt x="363750" y="4812"/>
                    <a:pt x="375368" y="0"/>
                    <a:pt x="387481" y="0"/>
                  </a:cubicBezTo>
                  <a:cubicBezTo>
                    <a:pt x="399594" y="0"/>
                    <a:pt x="411212" y="4812"/>
                    <a:pt x="419777" y="13377"/>
                  </a:cubicBez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528" y="1427127"/>
            <a:ext cx="1789435" cy="17894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82991" y="5671356"/>
            <a:ext cx="977608" cy="977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21728" y="21728"/>
              <a:ext cx="769344" cy="769344"/>
            </a:xfrm>
            <a:custGeom>
              <a:avLst/>
              <a:gdLst/>
              <a:ahLst/>
              <a:cxnLst/>
              <a:rect l="l" t="t" r="r" b="b"/>
              <a:pathLst>
                <a:path w="769344" h="769344">
                  <a:moveTo>
                    <a:pt x="433203" y="26803"/>
                  </a:moveTo>
                  <a:lnTo>
                    <a:pt x="742541" y="336141"/>
                  </a:lnTo>
                  <a:cubicBezTo>
                    <a:pt x="769344" y="362944"/>
                    <a:pt x="769344" y="406400"/>
                    <a:pt x="742541" y="433203"/>
                  </a:cubicBezTo>
                  <a:lnTo>
                    <a:pt x="433203" y="742541"/>
                  </a:lnTo>
                  <a:cubicBezTo>
                    <a:pt x="406400" y="769344"/>
                    <a:pt x="362944" y="769344"/>
                    <a:pt x="336141" y="742541"/>
                  </a:cubicBezTo>
                  <a:lnTo>
                    <a:pt x="26803" y="433203"/>
                  </a:lnTo>
                  <a:cubicBezTo>
                    <a:pt x="0" y="406400"/>
                    <a:pt x="0" y="362944"/>
                    <a:pt x="26803" y="336141"/>
                  </a:cubicBezTo>
                  <a:lnTo>
                    <a:pt x="336141" y="26803"/>
                  </a:lnTo>
                  <a:cubicBezTo>
                    <a:pt x="362944" y="0"/>
                    <a:pt x="406400" y="0"/>
                    <a:pt x="433203" y="2680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10896" y="615233"/>
            <a:ext cx="8135110" cy="2583500"/>
            <a:chOff x="0" y="-57150"/>
            <a:chExt cx="3049338" cy="869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453029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61190" y="952532"/>
            <a:ext cx="1064767" cy="106954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4395" y="14395"/>
              <a:ext cx="784011" cy="784011"/>
            </a:xfrm>
            <a:custGeom>
              <a:avLst/>
              <a:gdLst/>
              <a:ahLst/>
              <a:cxnLst/>
              <a:rect l="l" t="t" r="r" b="b"/>
              <a:pathLst>
                <a:path w="784011" h="784011">
                  <a:moveTo>
                    <a:pt x="424156" y="17756"/>
                  </a:moveTo>
                  <a:lnTo>
                    <a:pt x="766254" y="359854"/>
                  </a:lnTo>
                  <a:cubicBezTo>
                    <a:pt x="784010" y="377610"/>
                    <a:pt x="784010" y="406400"/>
                    <a:pt x="766254" y="424156"/>
                  </a:cubicBezTo>
                  <a:lnTo>
                    <a:pt x="424156" y="766254"/>
                  </a:lnTo>
                  <a:cubicBezTo>
                    <a:pt x="406400" y="784010"/>
                    <a:pt x="377610" y="784010"/>
                    <a:pt x="359854" y="766254"/>
                  </a:cubicBezTo>
                  <a:lnTo>
                    <a:pt x="17756" y="424156"/>
                  </a:lnTo>
                  <a:cubicBezTo>
                    <a:pt x="0" y="406400"/>
                    <a:pt x="0" y="377610"/>
                    <a:pt x="17756" y="359854"/>
                  </a:cubicBezTo>
                  <a:lnTo>
                    <a:pt x="359854" y="17756"/>
                  </a:lnTo>
                  <a:cubicBezTo>
                    <a:pt x="377610" y="0"/>
                    <a:pt x="406400" y="0"/>
                    <a:pt x="424156" y="17756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758483" y="1943805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1" name="TextBox 21"/>
          <p:cNvSpPr txBox="1"/>
          <p:nvPr/>
        </p:nvSpPr>
        <p:spPr>
          <a:xfrm>
            <a:off x="3448532" y="1088050"/>
            <a:ext cx="72710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Baloo"/>
              </a:rPr>
              <a:t>PERENCANAAN KEBUTUHAN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latin typeface="Baloo"/>
              </a:rPr>
              <a:t>  (Ps. 4, </a:t>
            </a:r>
            <a:r>
              <a:rPr lang="en-US" sz="2400" dirty="0" err="1">
                <a:latin typeface="Baloo"/>
              </a:rPr>
              <a:t>Pergub</a:t>
            </a:r>
            <a:r>
              <a:rPr lang="en-US" sz="2400" dirty="0">
                <a:latin typeface="Baloo"/>
              </a:rPr>
              <a:t> 165 </a:t>
            </a:r>
            <a:r>
              <a:rPr lang="en-US" sz="2400" dirty="0" err="1">
                <a:latin typeface="Baloo"/>
              </a:rPr>
              <a:t>Tahun</a:t>
            </a:r>
            <a:r>
              <a:rPr lang="en-US" sz="2400" dirty="0">
                <a:latin typeface="Baloo"/>
              </a:rPr>
              <a:t> 2017 )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688431" y="2438861"/>
            <a:ext cx="7934406" cy="1345365"/>
            <a:chOff x="0" y="0"/>
            <a:chExt cx="3134580" cy="3447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34580" cy="344724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69275" y="2544692"/>
            <a:ext cx="7572717" cy="661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73"/>
              </a:lnSpc>
              <a:spcBef>
                <a:spcPct val="0"/>
              </a:spcBef>
            </a:pPr>
            <a:r>
              <a:rPr lang="en-US" sz="1909" dirty="0" err="1">
                <a:latin typeface="Garet"/>
              </a:rPr>
              <a:t>Perencanaan</a:t>
            </a:r>
            <a:r>
              <a:rPr lang="en-US" sz="1909" dirty="0">
                <a:latin typeface="Garet"/>
              </a:rPr>
              <a:t> di </a:t>
            </a:r>
            <a:r>
              <a:rPr lang="en-US" sz="1909" dirty="0" err="1">
                <a:latin typeface="Garet"/>
              </a:rPr>
              <a:t>dalam</a:t>
            </a:r>
            <a:r>
              <a:rPr lang="en-US" sz="1909" dirty="0">
                <a:latin typeface="Garet"/>
              </a:rPr>
              <a:t> SKPD </a:t>
            </a:r>
            <a:r>
              <a:rPr lang="en-US" sz="1909" dirty="0" err="1">
                <a:latin typeface="Garet"/>
              </a:rPr>
              <a:t>berdasarkan</a:t>
            </a:r>
            <a:r>
              <a:rPr lang="en-US" sz="1909" dirty="0">
                <a:latin typeface="Garet"/>
              </a:rPr>
              <a:t> masing-masing </a:t>
            </a:r>
            <a:r>
              <a:rPr lang="en-US" sz="1909" dirty="0" err="1">
                <a:latin typeface="Garet"/>
              </a:rPr>
              <a:t>kebutuhan</a:t>
            </a:r>
            <a:r>
              <a:rPr lang="en-US" sz="1909" dirty="0">
                <a:latin typeface="Garet"/>
              </a:rPr>
              <a:t> PNS .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689046" y="4565656"/>
            <a:ext cx="7934406" cy="1224859"/>
            <a:chOff x="0" y="0"/>
            <a:chExt cx="3134580" cy="34472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134580" cy="344724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0" name="TextBox 30"/>
          <p:cNvSpPr txBox="1"/>
          <p:nvPr/>
        </p:nvSpPr>
        <p:spPr>
          <a:xfrm rot="10800000" flipV="1">
            <a:off x="3894327" y="4964643"/>
            <a:ext cx="7627365" cy="315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73"/>
              </a:lnSpc>
              <a:spcBef>
                <a:spcPct val="0"/>
              </a:spcBef>
            </a:pPr>
            <a:r>
              <a:rPr lang="en-US" sz="1909" dirty="0" err="1">
                <a:latin typeface="Garet"/>
              </a:rPr>
              <a:t>Melalui</a:t>
            </a:r>
            <a:r>
              <a:rPr lang="en-US" sz="1909" dirty="0">
                <a:latin typeface="Garet"/>
              </a:rPr>
              <a:t> proses </a:t>
            </a:r>
            <a:r>
              <a:rPr lang="en-US" sz="1909" dirty="0" err="1">
                <a:latin typeface="Garet"/>
              </a:rPr>
              <a:t>pengajuan</a:t>
            </a:r>
            <a:r>
              <a:rPr lang="en-US" sz="1909" dirty="0">
                <a:latin typeface="Garet"/>
              </a:rPr>
              <a:t> pada </a:t>
            </a:r>
            <a:r>
              <a:rPr lang="en-US" sz="1909" dirty="0" err="1">
                <a:latin typeface="Garet"/>
              </a:rPr>
              <a:t>Musren</a:t>
            </a:r>
            <a:r>
              <a:rPr lang="en-US" sz="1909" dirty="0">
                <a:latin typeface="Garet"/>
              </a:rPr>
              <a:t> </a:t>
            </a:r>
            <a:r>
              <a:rPr lang="en-US" sz="1909" dirty="0" err="1">
                <a:latin typeface="Garet"/>
              </a:rPr>
              <a:t>Bangkom</a:t>
            </a:r>
            <a:endParaRPr lang="en-US" sz="1909" dirty="0">
              <a:latin typeface="Garet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F2AC3D08-DAC7-CC10-804F-6F5AD5A225C3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A5872468-C2CA-1A88-B8E1-463534F1F9D9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xmlns="" id="{AA56CC8F-A4DC-204A-9A8A-9B2AE76DDB24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6015D157-CAA3-D965-345F-F139092C9D94}"/>
              </a:ext>
            </a:extLst>
          </p:cNvPr>
          <p:cNvSpPr txBox="1"/>
          <p:nvPr/>
        </p:nvSpPr>
        <p:spPr>
          <a:xfrm>
            <a:off x="3671523" y="4919113"/>
            <a:ext cx="2057400" cy="339518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xmlns="" id="{BF9E153B-5CC4-AEDB-542E-D344163B5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3" y="3279768"/>
            <a:ext cx="2249055" cy="25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467" y="2810969"/>
            <a:ext cx="2960219" cy="31965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919" y="18919"/>
              <a:ext cx="774963" cy="774963"/>
            </a:xfrm>
            <a:custGeom>
              <a:avLst/>
              <a:gdLst/>
              <a:ahLst/>
              <a:cxnLst/>
              <a:rect l="l" t="t" r="r" b="b"/>
              <a:pathLst>
                <a:path w="774963" h="774963">
                  <a:moveTo>
                    <a:pt x="419777" y="13377"/>
                  </a:moveTo>
                  <a:lnTo>
                    <a:pt x="761585" y="355185"/>
                  </a:lnTo>
                  <a:cubicBezTo>
                    <a:pt x="770150" y="363750"/>
                    <a:pt x="774962" y="375368"/>
                    <a:pt x="774962" y="387481"/>
                  </a:cubicBezTo>
                  <a:cubicBezTo>
                    <a:pt x="774962" y="399594"/>
                    <a:pt x="770150" y="411212"/>
                    <a:pt x="761585" y="419777"/>
                  </a:cubicBezTo>
                  <a:lnTo>
                    <a:pt x="419777" y="761585"/>
                  </a:lnTo>
                  <a:cubicBezTo>
                    <a:pt x="411212" y="770150"/>
                    <a:pt x="399594" y="774962"/>
                    <a:pt x="387481" y="774962"/>
                  </a:cubicBezTo>
                  <a:cubicBezTo>
                    <a:pt x="375368" y="774962"/>
                    <a:pt x="363750" y="770150"/>
                    <a:pt x="355185" y="761585"/>
                  </a:cubicBezTo>
                  <a:lnTo>
                    <a:pt x="13377" y="419777"/>
                  </a:lnTo>
                  <a:cubicBezTo>
                    <a:pt x="4812" y="411212"/>
                    <a:pt x="0" y="399594"/>
                    <a:pt x="0" y="387481"/>
                  </a:cubicBezTo>
                  <a:cubicBezTo>
                    <a:pt x="0" y="375368"/>
                    <a:pt x="4812" y="363750"/>
                    <a:pt x="13377" y="355185"/>
                  </a:cubicBezTo>
                  <a:lnTo>
                    <a:pt x="355185" y="13377"/>
                  </a:lnTo>
                  <a:cubicBezTo>
                    <a:pt x="363750" y="4812"/>
                    <a:pt x="375368" y="0"/>
                    <a:pt x="387481" y="0"/>
                  </a:cubicBezTo>
                  <a:cubicBezTo>
                    <a:pt x="399594" y="0"/>
                    <a:pt x="411212" y="4812"/>
                    <a:pt x="419777" y="13377"/>
                  </a:cubicBez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602" y="1810075"/>
            <a:ext cx="1789435" cy="17894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5531" y="15531"/>
              <a:ext cx="781737" cy="781737"/>
            </a:xfrm>
            <a:custGeom>
              <a:avLst/>
              <a:gdLst/>
              <a:ahLst/>
              <a:cxnLst/>
              <a:rect l="l" t="t" r="r" b="b"/>
              <a:pathLst>
                <a:path w="781737" h="781737">
                  <a:moveTo>
                    <a:pt x="417383" y="10983"/>
                  </a:moveTo>
                  <a:lnTo>
                    <a:pt x="770755" y="364355"/>
                  </a:lnTo>
                  <a:cubicBezTo>
                    <a:pt x="777787" y="371387"/>
                    <a:pt x="781738" y="380924"/>
                    <a:pt x="781738" y="390869"/>
                  </a:cubicBezTo>
                  <a:cubicBezTo>
                    <a:pt x="781738" y="400814"/>
                    <a:pt x="777787" y="410351"/>
                    <a:pt x="770755" y="417383"/>
                  </a:cubicBezTo>
                  <a:lnTo>
                    <a:pt x="417383" y="770755"/>
                  </a:lnTo>
                  <a:cubicBezTo>
                    <a:pt x="410351" y="777787"/>
                    <a:pt x="400814" y="781738"/>
                    <a:pt x="390869" y="781738"/>
                  </a:cubicBezTo>
                  <a:cubicBezTo>
                    <a:pt x="380924" y="781738"/>
                    <a:pt x="371387" y="777787"/>
                    <a:pt x="364355" y="770755"/>
                  </a:cubicBezTo>
                  <a:lnTo>
                    <a:pt x="10983" y="417383"/>
                  </a:lnTo>
                  <a:cubicBezTo>
                    <a:pt x="3951" y="410351"/>
                    <a:pt x="0" y="400814"/>
                    <a:pt x="0" y="390869"/>
                  </a:cubicBezTo>
                  <a:cubicBezTo>
                    <a:pt x="0" y="380924"/>
                    <a:pt x="3951" y="371387"/>
                    <a:pt x="10983" y="364355"/>
                  </a:cubicBezTo>
                  <a:lnTo>
                    <a:pt x="364355" y="10983"/>
                  </a:lnTo>
                  <a:cubicBezTo>
                    <a:pt x="371387" y="3951"/>
                    <a:pt x="380924" y="0"/>
                    <a:pt x="390869" y="0"/>
                  </a:cubicBezTo>
                  <a:cubicBezTo>
                    <a:pt x="400814" y="0"/>
                    <a:pt x="410351" y="3951"/>
                    <a:pt x="417383" y="1098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789" y="4214103"/>
            <a:ext cx="977608" cy="9776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21728" y="21728"/>
              <a:ext cx="769344" cy="769344"/>
            </a:xfrm>
            <a:custGeom>
              <a:avLst/>
              <a:gdLst/>
              <a:ahLst/>
              <a:cxnLst/>
              <a:rect l="l" t="t" r="r" b="b"/>
              <a:pathLst>
                <a:path w="769344" h="769344">
                  <a:moveTo>
                    <a:pt x="433203" y="26803"/>
                  </a:moveTo>
                  <a:lnTo>
                    <a:pt x="742541" y="336141"/>
                  </a:lnTo>
                  <a:cubicBezTo>
                    <a:pt x="769344" y="362944"/>
                    <a:pt x="769344" y="406400"/>
                    <a:pt x="742541" y="433203"/>
                  </a:cubicBezTo>
                  <a:lnTo>
                    <a:pt x="433203" y="742541"/>
                  </a:lnTo>
                  <a:cubicBezTo>
                    <a:pt x="406400" y="769344"/>
                    <a:pt x="362944" y="769344"/>
                    <a:pt x="336141" y="742541"/>
                  </a:cubicBezTo>
                  <a:lnTo>
                    <a:pt x="26803" y="433203"/>
                  </a:lnTo>
                  <a:cubicBezTo>
                    <a:pt x="0" y="406400"/>
                    <a:pt x="0" y="362944"/>
                    <a:pt x="26803" y="336141"/>
                  </a:cubicBezTo>
                  <a:lnTo>
                    <a:pt x="336141" y="26803"/>
                  </a:lnTo>
                  <a:cubicBezTo>
                    <a:pt x="362944" y="0"/>
                    <a:pt x="406400" y="0"/>
                    <a:pt x="433203" y="26803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00130" y="1214925"/>
            <a:ext cx="9055659" cy="761743"/>
            <a:chOff x="0" y="0"/>
            <a:chExt cx="3049338" cy="2565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338" cy="256504"/>
            </a:xfrm>
            <a:custGeom>
              <a:avLst/>
              <a:gdLst/>
              <a:ahLst/>
              <a:cxnLst/>
              <a:rect l="l" t="t" r="r" b="b"/>
              <a:pathLst>
                <a:path w="3049338" h="256504">
                  <a:moveTo>
                    <a:pt x="0" y="0"/>
                  </a:moveTo>
                  <a:lnTo>
                    <a:pt x="3049338" y="0"/>
                  </a:lnTo>
                  <a:lnTo>
                    <a:pt x="3049338" y="256504"/>
                  </a:lnTo>
                  <a:lnTo>
                    <a:pt x="0" y="2565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67170" y="872445"/>
            <a:ext cx="1475671" cy="147567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4395" y="14395"/>
              <a:ext cx="784011" cy="784011"/>
            </a:xfrm>
            <a:custGeom>
              <a:avLst/>
              <a:gdLst/>
              <a:ahLst/>
              <a:cxnLst/>
              <a:rect l="l" t="t" r="r" b="b"/>
              <a:pathLst>
                <a:path w="784011" h="784011">
                  <a:moveTo>
                    <a:pt x="424156" y="17756"/>
                  </a:moveTo>
                  <a:lnTo>
                    <a:pt x="766254" y="359854"/>
                  </a:lnTo>
                  <a:cubicBezTo>
                    <a:pt x="784010" y="377610"/>
                    <a:pt x="784010" y="406400"/>
                    <a:pt x="766254" y="424156"/>
                  </a:cubicBezTo>
                  <a:lnTo>
                    <a:pt x="424156" y="766254"/>
                  </a:lnTo>
                  <a:cubicBezTo>
                    <a:pt x="406400" y="784010"/>
                    <a:pt x="377610" y="784010"/>
                    <a:pt x="359854" y="766254"/>
                  </a:cubicBezTo>
                  <a:lnTo>
                    <a:pt x="17756" y="424156"/>
                  </a:lnTo>
                  <a:cubicBezTo>
                    <a:pt x="0" y="406400"/>
                    <a:pt x="0" y="377610"/>
                    <a:pt x="17756" y="359854"/>
                  </a:cubicBezTo>
                  <a:lnTo>
                    <a:pt x="359854" y="17756"/>
                  </a:lnTo>
                  <a:cubicBezTo>
                    <a:pt x="377610" y="0"/>
                    <a:pt x="406400" y="0"/>
                    <a:pt x="424156" y="17756"/>
                  </a:cubicBezTo>
                  <a:close/>
                </a:path>
              </a:pathLst>
            </a:custGeom>
            <a:solidFill>
              <a:srgbClr val="F5AF19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5137" y="2174257"/>
            <a:ext cx="676579" cy="823271"/>
          </a:xfrm>
          <a:custGeom>
            <a:avLst/>
            <a:gdLst/>
            <a:ahLst/>
            <a:cxnLst/>
            <a:rect l="l" t="t" r="r" b="b"/>
            <a:pathLst>
              <a:path w="1014868" h="1234906">
                <a:moveTo>
                  <a:pt x="0" y="0"/>
                </a:moveTo>
                <a:lnTo>
                  <a:pt x="1014868" y="0"/>
                </a:lnTo>
                <a:lnTo>
                  <a:pt x="1014868" y="1234906"/>
                </a:lnTo>
                <a:lnTo>
                  <a:pt x="0" y="123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ID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404500" y="1865174"/>
            <a:ext cx="8487056" cy="3774813"/>
            <a:chOff x="-16909" y="-57150"/>
            <a:chExt cx="3211482" cy="1060542"/>
          </a:xfrm>
        </p:grpSpPr>
        <p:sp>
          <p:nvSpPr>
            <p:cNvPr id="19" name="Freeform 19"/>
            <p:cNvSpPr/>
            <p:nvPr/>
          </p:nvSpPr>
          <p:spPr>
            <a:xfrm>
              <a:off x="-16909" y="14176"/>
              <a:ext cx="3211482" cy="989216"/>
            </a:xfrm>
            <a:custGeom>
              <a:avLst/>
              <a:gdLst/>
              <a:ahLst/>
              <a:cxnLst/>
              <a:rect l="l" t="t" r="r" b="b"/>
              <a:pathLst>
                <a:path w="3134580" h="344724">
                  <a:moveTo>
                    <a:pt x="33175" y="0"/>
                  </a:moveTo>
                  <a:lnTo>
                    <a:pt x="3101405" y="0"/>
                  </a:lnTo>
                  <a:cubicBezTo>
                    <a:pt x="3110204" y="0"/>
                    <a:pt x="3118642" y="3495"/>
                    <a:pt x="3124863" y="9717"/>
                  </a:cubicBezTo>
                  <a:cubicBezTo>
                    <a:pt x="3131085" y="15938"/>
                    <a:pt x="3134580" y="24377"/>
                    <a:pt x="3134580" y="33175"/>
                  </a:cubicBezTo>
                  <a:lnTo>
                    <a:pt x="3134580" y="311549"/>
                  </a:lnTo>
                  <a:cubicBezTo>
                    <a:pt x="3134580" y="329871"/>
                    <a:pt x="3119727" y="344724"/>
                    <a:pt x="3101405" y="344724"/>
                  </a:cubicBezTo>
                  <a:lnTo>
                    <a:pt x="33175" y="344724"/>
                  </a:lnTo>
                  <a:cubicBezTo>
                    <a:pt x="14853" y="344724"/>
                    <a:pt x="0" y="329871"/>
                    <a:pt x="0" y="311549"/>
                  </a:cubicBezTo>
                  <a:lnTo>
                    <a:pt x="0" y="33175"/>
                  </a:lnTo>
                  <a:cubicBezTo>
                    <a:pt x="0" y="14853"/>
                    <a:pt x="14853" y="0"/>
                    <a:pt x="33175" y="0"/>
                  </a:cubicBezTo>
                  <a:close/>
                </a:path>
              </a:pathLst>
            </a:custGeom>
            <a:solidFill>
              <a:srgbClr val="ED8B35"/>
            </a:solidFill>
          </p:spPr>
          <p:txBody>
            <a:bodyPr/>
            <a:lstStyle/>
            <a:p>
              <a:pPr defTabSz="609630"/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42440" y="1218013"/>
            <a:ext cx="8349117" cy="61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092"/>
              </a:lnSpc>
              <a:spcBef>
                <a:spcPct val="0"/>
              </a:spcBef>
            </a:pPr>
            <a:r>
              <a:rPr lang="en-US" sz="3600" dirty="0" err="1">
                <a:latin typeface="Baloo"/>
              </a:rPr>
              <a:t>Jenis</a:t>
            </a:r>
            <a:r>
              <a:rPr lang="en-US" sz="3600" dirty="0">
                <a:latin typeface="Baloo"/>
              </a:rPr>
              <a:t> </a:t>
            </a:r>
            <a:r>
              <a:rPr lang="en-US" sz="3600" dirty="0" err="1">
                <a:latin typeface="Baloo"/>
              </a:rPr>
              <a:t>Pemagangan</a:t>
            </a:r>
            <a:r>
              <a:rPr lang="en-US" sz="3600" dirty="0">
                <a:latin typeface="Baloo"/>
              </a:rPr>
              <a:t> dan </a:t>
            </a:r>
            <a:r>
              <a:rPr lang="en-US" sz="3600" dirty="0" err="1">
                <a:latin typeface="Baloo"/>
              </a:rPr>
              <a:t>Pelatihan</a:t>
            </a:r>
            <a:r>
              <a:rPr lang="en-US" sz="3600" dirty="0">
                <a:latin typeface="Baloo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57600" y="2374021"/>
            <a:ext cx="7842250" cy="342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Program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kementerian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/ Lembaga Non Kementerian/Daerah/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Perangkat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Daerah Lain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baik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dalam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maupun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negeri </a:t>
            </a: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Program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Perguruan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Tinggi Negeri dan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Swasta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baik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dalam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maupun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negeri </a:t>
            </a:r>
          </a:p>
          <a:p>
            <a:pPr marL="342900" indent="-342900" algn="just">
              <a:lnSpc>
                <a:spcPts val="2707"/>
              </a:lnSpc>
              <a:buFont typeface="+mj-lt"/>
              <a:buAutoNum type="arabicPeriod"/>
            </a:pP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Program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Pemagangan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ke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BUMN dan BUMD 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serta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Perusahaan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baik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dalam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maupun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</a:t>
            </a:r>
            <a:r>
              <a:rPr lang="en-US" sz="2400" spc="58" dirty="0" err="1">
                <a:solidFill>
                  <a:srgbClr val="000000"/>
                </a:solidFill>
                <a:latin typeface="Heading Now 71-78"/>
              </a:rPr>
              <a:t>luar</a:t>
            </a:r>
            <a:r>
              <a:rPr lang="en-US" sz="2400" spc="58" dirty="0">
                <a:solidFill>
                  <a:srgbClr val="000000"/>
                </a:solidFill>
                <a:latin typeface="Heading Now 71-78"/>
              </a:rPr>
              <a:t> negeri.  </a:t>
            </a:r>
          </a:p>
          <a:p>
            <a:pPr algn="just">
              <a:lnSpc>
                <a:spcPts val="2707"/>
              </a:lnSpc>
            </a:pPr>
            <a:r>
              <a:rPr lang="en-US" spc="58" dirty="0">
                <a:solidFill>
                  <a:srgbClr val="000000"/>
                </a:solidFill>
                <a:latin typeface="Heading Now 71-78"/>
              </a:rPr>
              <a:t> </a:t>
            </a: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800" spc="58" dirty="0">
              <a:solidFill>
                <a:srgbClr val="000000"/>
              </a:solidFill>
              <a:latin typeface="Heading Now 71-78"/>
            </a:endParaRPr>
          </a:p>
          <a:p>
            <a:pPr marL="342900" indent="-342900">
              <a:lnSpc>
                <a:spcPts val="2707"/>
              </a:lnSpc>
              <a:buFont typeface="+mj-lt"/>
              <a:buAutoNum type="arabicPeriod"/>
            </a:pPr>
            <a:endParaRPr lang="en-US" sz="1800" spc="58" dirty="0">
              <a:solidFill>
                <a:srgbClr val="000000"/>
              </a:solidFill>
              <a:latin typeface="Heading Now 71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885224" y="5598277"/>
            <a:ext cx="7507005" cy="31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673"/>
              </a:lnSpc>
            </a:pPr>
            <a:endParaRPr lang="en-US" sz="1909" dirty="0">
              <a:solidFill>
                <a:srgbClr val="FFFFFF"/>
              </a:solidFill>
              <a:latin typeface="Garet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BAC9F104-FC77-2B9C-89B9-30BC16C9CEF7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xmlns="" id="{76B6F092-5D02-67E0-D256-91B2736DFE9D}"/>
              </a:ext>
            </a:extLst>
          </p:cNvPr>
          <p:cNvSpPr/>
          <p:nvPr/>
        </p:nvSpPr>
        <p:spPr>
          <a:xfrm>
            <a:off x="907883" y="132676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xmlns="" id="{CD92E004-6857-6B2F-C93B-00FA24BB405B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xmlns="" id="{1BEC547A-9552-733A-BB60-B02FACC5B59F}"/>
              </a:ext>
            </a:extLst>
          </p:cNvPr>
          <p:cNvSpPr/>
          <p:nvPr/>
        </p:nvSpPr>
        <p:spPr>
          <a:xfrm>
            <a:off x="10991846" y="-54904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C506EFB1-CAEA-8560-302B-6B178389E2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1" y="2939547"/>
            <a:ext cx="2249055" cy="25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6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66" b="-14666"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3" name="Freeform 3"/>
          <p:cNvSpPr/>
          <p:nvPr/>
        </p:nvSpPr>
        <p:spPr>
          <a:xfrm>
            <a:off x="685800" y="6172200"/>
            <a:ext cx="1562133" cy="110839"/>
          </a:xfrm>
          <a:custGeom>
            <a:avLst/>
            <a:gdLst/>
            <a:ahLst/>
            <a:cxnLst/>
            <a:rect l="l" t="t" r="r" b="b"/>
            <a:pathLst>
              <a:path w="2343200" h="166258">
                <a:moveTo>
                  <a:pt x="0" y="0"/>
                </a:moveTo>
                <a:lnTo>
                  <a:pt x="2343200" y="0"/>
                </a:lnTo>
                <a:lnTo>
                  <a:pt x="2343200" y="166258"/>
                </a:lnTo>
                <a:lnTo>
                  <a:pt x="0" y="166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4" name="Freeform 4"/>
          <p:cNvSpPr/>
          <p:nvPr/>
        </p:nvSpPr>
        <p:spPr>
          <a:xfrm>
            <a:off x="10512667" y="4549645"/>
            <a:ext cx="1267052" cy="549853"/>
          </a:xfrm>
          <a:custGeom>
            <a:avLst/>
            <a:gdLst/>
            <a:ahLst/>
            <a:cxnLst/>
            <a:rect l="l" t="t" r="r" b="b"/>
            <a:pathLst>
              <a:path w="1900578" h="824779">
                <a:moveTo>
                  <a:pt x="0" y="0"/>
                </a:moveTo>
                <a:lnTo>
                  <a:pt x="1900577" y="0"/>
                </a:lnTo>
                <a:lnTo>
                  <a:pt x="1900577" y="824779"/>
                </a:lnTo>
                <a:lnTo>
                  <a:pt x="0" y="824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1626939"/>
            <a:ext cx="10460394" cy="1233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334" b="1" dirty="0">
                <a:solidFill>
                  <a:srgbClr val="0B2F3D"/>
                </a:solidFill>
                <a:latin typeface="Baloo"/>
              </a:rPr>
              <a:t>JANGKA WAKTU  (PASAL 8 &amp; 9)</a:t>
            </a:r>
          </a:p>
          <a:p>
            <a:pPr algn="ctr">
              <a:lnSpc>
                <a:spcPts val="4800"/>
              </a:lnSpc>
            </a:pPr>
            <a:endParaRPr lang="en-US" sz="5334" dirty="0">
              <a:solidFill>
                <a:srgbClr val="0B2F3D"/>
              </a:solidFill>
              <a:latin typeface="Balo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0594" y="2909640"/>
            <a:ext cx="5755813" cy="2783721"/>
          </a:xfrm>
          <a:custGeom>
            <a:avLst/>
            <a:gdLst/>
            <a:ahLst/>
            <a:cxnLst/>
            <a:rect l="l" t="t" r="r" b="b"/>
            <a:pathLst>
              <a:path w="8633720" h="4175581">
                <a:moveTo>
                  <a:pt x="0" y="0"/>
                </a:moveTo>
                <a:lnTo>
                  <a:pt x="8633720" y="0"/>
                </a:lnTo>
                <a:lnTo>
                  <a:pt x="8633720" y="4175581"/>
                </a:lnTo>
                <a:lnTo>
                  <a:pt x="0" y="41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7" name="Freeform 7"/>
          <p:cNvSpPr/>
          <p:nvPr/>
        </p:nvSpPr>
        <p:spPr>
          <a:xfrm flipH="1">
            <a:off x="6242894" y="2909640"/>
            <a:ext cx="5755813" cy="2783721"/>
          </a:xfrm>
          <a:custGeom>
            <a:avLst/>
            <a:gdLst/>
            <a:ahLst/>
            <a:cxnLst/>
            <a:rect l="l" t="t" r="r" b="b"/>
            <a:pathLst>
              <a:path w="8633720" h="4175581">
                <a:moveTo>
                  <a:pt x="8633720" y="0"/>
                </a:moveTo>
                <a:lnTo>
                  <a:pt x="0" y="0"/>
                </a:lnTo>
                <a:lnTo>
                  <a:pt x="0" y="4175581"/>
                </a:lnTo>
                <a:lnTo>
                  <a:pt x="8633720" y="4175581"/>
                </a:lnTo>
                <a:lnTo>
                  <a:pt x="86337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8" name="TextBox 8"/>
          <p:cNvSpPr txBox="1"/>
          <p:nvPr/>
        </p:nvSpPr>
        <p:spPr>
          <a:xfrm>
            <a:off x="498961" y="3036710"/>
            <a:ext cx="3457151" cy="826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err="1">
                <a:solidFill>
                  <a:srgbClr val="FFFFFF"/>
                </a:solidFill>
                <a:latin typeface="Poppins"/>
              </a:rPr>
              <a:t>Jangka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Waktu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Pelaksanaan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Pelatihan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Luar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Negeri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Dilaksanakan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Paling Lama 3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Bulan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3956111" y="3662274"/>
            <a:ext cx="1590611" cy="1278454"/>
          </a:xfrm>
          <a:custGeom>
            <a:avLst/>
            <a:gdLst/>
            <a:ahLst/>
            <a:cxnLst/>
            <a:rect l="l" t="t" r="r" b="b"/>
            <a:pathLst>
              <a:path w="2385917" h="1917681">
                <a:moveTo>
                  <a:pt x="0" y="0"/>
                </a:moveTo>
                <a:lnTo>
                  <a:pt x="2385917" y="0"/>
                </a:lnTo>
                <a:lnTo>
                  <a:pt x="2385917" y="1917681"/>
                </a:lnTo>
                <a:lnTo>
                  <a:pt x="0" y="191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0" name="Freeform 10"/>
          <p:cNvSpPr/>
          <p:nvPr/>
        </p:nvSpPr>
        <p:spPr>
          <a:xfrm>
            <a:off x="6843881" y="3901246"/>
            <a:ext cx="1469591" cy="900124"/>
          </a:xfrm>
          <a:custGeom>
            <a:avLst/>
            <a:gdLst/>
            <a:ahLst/>
            <a:cxnLst/>
            <a:rect l="l" t="t" r="r" b="b"/>
            <a:pathLst>
              <a:path w="2204386" h="1350186">
                <a:moveTo>
                  <a:pt x="0" y="0"/>
                </a:moveTo>
                <a:lnTo>
                  <a:pt x="2204385" y="0"/>
                </a:lnTo>
                <a:lnTo>
                  <a:pt x="2204385" y="1350186"/>
                </a:lnTo>
                <a:lnTo>
                  <a:pt x="0" y="1350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1" name="TextBox 11"/>
          <p:cNvSpPr txBox="1"/>
          <p:nvPr/>
        </p:nvSpPr>
        <p:spPr>
          <a:xfrm>
            <a:off x="8785257" y="3257560"/>
            <a:ext cx="2907783" cy="123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err="1">
                <a:solidFill>
                  <a:srgbClr val="FFFFFF"/>
                </a:solidFill>
                <a:latin typeface="Poppins"/>
              </a:rPr>
              <a:t>Jangka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waktu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pelaksanaan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program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pemagangan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Pemprov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DKI Jakarta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ke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Intansi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lain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instansi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lain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ke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Pemprov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DKI  Jakarta paling lama 1 (Satu)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tahun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-178143" y="-180658"/>
            <a:ext cx="1734090" cy="1734090"/>
          </a:xfrm>
          <a:custGeom>
            <a:avLst/>
            <a:gdLst/>
            <a:ahLst/>
            <a:cxnLst/>
            <a:rect l="l" t="t" r="r" b="b"/>
            <a:pathLst>
              <a:path w="2601135" h="2601135">
                <a:moveTo>
                  <a:pt x="0" y="2601135"/>
                </a:moveTo>
                <a:lnTo>
                  <a:pt x="2601135" y="2601135"/>
                </a:lnTo>
                <a:lnTo>
                  <a:pt x="2601135" y="0"/>
                </a:lnTo>
                <a:lnTo>
                  <a:pt x="0" y="0"/>
                </a:lnTo>
                <a:lnTo>
                  <a:pt x="0" y="260113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643D77A2-6703-C12A-9F94-D67986B069E6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41CD4F87-D597-F1EE-9945-AFA585FAA51F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C7BF7115-07D6-FA76-DE0E-D5896D2C63D3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F485576A-8EE8-9A27-F08D-FC61EC0EB565}"/>
              </a:ext>
            </a:extLst>
          </p:cNvPr>
          <p:cNvSpPr/>
          <p:nvPr/>
        </p:nvSpPr>
        <p:spPr>
          <a:xfrm>
            <a:off x="10735731" y="66553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6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66" b="-14666"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3" name="Freeform 3"/>
          <p:cNvSpPr/>
          <p:nvPr/>
        </p:nvSpPr>
        <p:spPr>
          <a:xfrm>
            <a:off x="685800" y="6172200"/>
            <a:ext cx="1562133" cy="110839"/>
          </a:xfrm>
          <a:custGeom>
            <a:avLst/>
            <a:gdLst/>
            <a:ahLst/>
            <a:cxnLst/>
            <a:rect l="l" t="t" r="r" b="b"/>
            <a:pathLst>
              <a:path w="2343200" h="166258">
                <a:moveTo>
                  <a:pt x="0" y="0"/>
                </a:moveTo>
                <a:lnTo>
                  <a:pt x="2343200" y="0"/>
                </a:lnTo>
                <a:lnTo>
                  <a:pt x="2343200" y="166258"/>
                </a:lnTo>
                <a:lnTo>
                  <a:pt x="0" y="166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4" name="Freeform 4"/>
          <p:cNvSpPr/>
          <p:nvPr/>
        </p:nvSpPr>
        <p:spPr>
          <a:xfrm>
            <a:off x="10512667" y="4549645"/>
            <a:ext cx="1267052" cy="549853"/>
          </a:xfrm>
          <a:custGeom>
            <a:avLst/>
            <a:gdLst/>
            <a:ahLst/>
            <a:cxnLst/>
            <a:rect l="l" t="t" r="r" b="b"/>
            <a:pathLst>
              <a:path w="1900578" h="824779">
                <a:moveTo>
                  <a:pt x="0" y="0"/>
                </a:moveTo>
                <a:lnTo>
                  <a:pt x="1900577" y="0"/>
                </a:lnTo>
                <a:lnTo>
                  <a:pt x="1900577" y="824779"/>
                </a:lnTo>
                <a:lnTo>
                  <a:pt x="0" y="824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1626939"/>
            <a:ext cx="10460394" cy="184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334" b="1" dirty="0">
                <a:solidFill>
                  <a:srgbClr val="0B2F3D"/>
                </a:solidFill>
                <a:latin typeface="Baloo"/>
              </a:rPr>
              <a:t>PERSYARATAN PESERTA (PASAL 14 &amp; 15)</a:t>
            </a:r>
          </a:p>
          <a:p>
            <a:pPr algn="ctr">
              <a:lnSpc>
                <a:spcPts val="4800"/>
              </a:lnSpc>
            </a:pPr>
            <a:endParaRPr lang="en-US" sz="5334" dirty="0">
              <a:solidFill>
                <a:srgbClr val="0B2F3D"/>
              </a:solidFill>
              <a:latin typeface="Balo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0594" y="2909640"/>
            <a:ext cx="5755813" cy="2783721"/>
          </a:xfrm>
          <a:custGeom>
            <a:avLst/>
            <a:gdLst/>
            <a:ahLst/>
            <a:cxnLst/>
            <a:rect l="l" t="t" r="r" b="b"/>
            <a:pathLst>
              <a:path w="8633720" h="4175581">
                <a:moveTo>
                  <a:pt x="0" y="0"/>
                </a:moveTo>
                <a:lnTo>
                  <a:pt x="8633720" y="0"/>
                </a:lnTo>
                <a:lnTo>
                  <a:pt x="8633720" y="4175581"/>
                </a:lnTo>
                <a:lnTo>
                  <a:pt x="0" y="41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7" name="Freeform 7"/>
          <p:cNvSpPr/>
          <p:nvPr/>
        </p:nvSpPr>
        <p:spPr>
          <a:xfrm flipH="1">
            <a:off x="6242894" y="2909640"/>
            <a:ext cx="5755813" cy="2783721"/>
          </a:xfrm>
          <a:custGeom>
            <a:avLst/>
            <a:gdLst/>
            <a:ahLst/>
            <a:cxnLst/>
            <a:rect l="l" t="t" r="r" b="b"/>
            <a:pathLst>
              <a:path w="8633720" h="4175581">
                <a:moveTo>
                  <a:pt x="8633720" y="0"/>
                </a:moveTo>
                <a:lnTo>
                  <a:pt x="0" y="0"/>
                </a:lnTo>
                <a:lnTo>
                  <a:pt x="0" y="4175581"/>
                </a:lnTo>
                <a:lnTo>
                  <a:pt x="8633720" y="4175581"/>
                </a:lnTo>
                <a:lnTo>
                  <a:pt x="86337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8" name="TextBox 8"/>
          <p:cNvSpPr txBox="1"/>
          <p:nvPr/>
        </p:nvSpPr>
        <p:spPr>
          <a:xfrm>
            <a:off x="498961" y="3036710"/>
            <a:ext cx="3457151" cy="416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err="1">
                <a:solidFill>
                  <a:srgbClr val="FFFFFF"/>
                </a:solidFill>
                <a:latin typeface="Poppins"/>
              </a:rPr>
              <a:t>Persyaratan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Umum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(ps.14)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nanti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akan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di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tampilkan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lebih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lanjut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3956111" y="3662274"/>
            <a:ext cx="1590611" cy="1278454"/>
          </a:xfrm>
          <a:custGeom>
            <a:avLst/>
            <a:gdLst/>
            <a:ahLst/>
            <a:cxnLst/>
            <a:rect l="l" t="t" r="r" b="b"/>
            <a:pathLst>
              <a:path w="2385917" h="1917681">
                <a:moveTo>
                  <a:pt x="0" y="0"/>
                </a:moveTo>
                <a:lnTo>
                  <a:pt x="2385917" y="0"/>
                </a:lnTo>
                <a:lnTo>
                  <a:pt x="2385917" y="1917681"/>
                </a:lnTo>
                <a:lnTo>
                  <a:pt x="0" y="1917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0" name="Freeform 10"/>
          <p:cNvSpPr/>
          <p:nvPr/>
        </p:nvSpPr>
        <p:spPr>
          <a:xfrm>
            <a:off x="6843881" y="3901246"/>
            <a:ext cx="1469591" cy="900124"/>
          </a:xfrm>
          <a:custGeom>
            <a:avLst/>
            <a:gdLst/>
            <a:ahLst/>
            <a:cxnLst/>
            <a:rect l="l" t="t" r="r" b="b"/>
            <a:pathLst>
              <a:path w="2204386" h="1350186">
                <a:moveTo>
                  <a:pt x="0" y="0"/>
                </a:moveTo>
                <a:lnTo>
                  <a:pt x="2204385" y="0"/>
                </a:lnTo>
                <a:lnTo>
                  <a:pt x="2204385" y="1350186"/>
                </a:lnTo>
                <a:lnTo>
                  <a:pt x="0" y="1350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1" name="TextBox 11"/>
          <p:cNvSpPr txBox="1"/>
          <p:nvPr/>
        </p:nvSpPr>
        <p:spPr>
          <a:xfrm>
            <a:off x="8785257" y="3257560"/>
            <a:ext cx="2907783" cy="144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err="1">
                <a:solidFill>
                  <a:srgbClr val="FFFFFF"/>
                </a:solidFill>
                <a:latin typeface="Poppins"/>
              </a:rPr>
              <a:t>Persyaratan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Khusus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yaitu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: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FFFFFF"/>
                </a:solidFill>
                <a:latin typeface="Poppins"/>
              </a:rPr>
              <a:t> 1.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untuk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pemagangan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keluar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negeri minimal S1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dengan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usia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maksimal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55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tahun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FFFFFF"/>
                </a:solidFill>
                <a:latin typeface="Poppins"/>
              </a:rPr>
              <a:t>2. TOEFL minimal 500 (IPT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 IELTS </a:t>
            </a:r>
            <a:r>
              <a:rPr lang="en-US" sz="1600" dirty="0" err="1">
                <a:solidFill>
                  <a:srgbClr val="FFFFFF"/>
                </a:solidFill>
                <a:latin typeface="Poppins"/>
              </a:rPr>
              <a:t>setara</a:t>
            </a:r>
            <a:r>
              <a:rPr lang="en-US" sz="1600" dirty="0">
                <a:solidFill>
                  <a:srgbClr val="FFFFFF"/>
                </a:solidFill>
                <a:latin typeface="Poppins"/>
              </a:rPr>
              <a:t>) 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-178143" y="-180658"/>
            <a:ext cx="1734090" cy="1734090"/>
          </a:xfrm>
          <a:custGeom>
            <a:avLst/>
            <a:gdLst/>
            <a:ahLst/>
            <a:cxnLst/>
            <a:rect l="l" t="t" r="r" b="b"/>
            <a:pathLst>
              <a:path w="2601135" h="2601135">
                <a:moveTo>
                  <a:pt x="0" y="2601135"/>
                </a:moveTo>
                <a:lnTo>
                  <a:pt x="2601135" y="2601135"/>
                </a:lnTo>
                <a:lnTo>
                  <a:pt x="2601135" y="0"/>
                </a:lnTo>
                <a:lnTo>
                  <a:pt x="0" y="0"/>
                </a:lnTo>
                <a:lnTo>
                  <a:pt x="0" y="260113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643D77A2-6703-C12A-9F94-D67986B069E6}"/>
              </a:ext>
            </a:extLst>
          </p:cNvPr>
          <p:cNvSpPr/>
          <p:nvPr/>
        </p:nvSpPr>
        <p:spPr>
          <a:xfrm>
            <a:off x="288467" y="47668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41CD4F87-D597-F1EE-9945-AFA585FAA51F}"/>
              </a:ext>
            </a:extLst>
          </p:cNvPr>
          <p:cNvSpPr/>
          <p:nvPr/>
        </p:nvSpPr>
        <p:spPr>
          <a:xfrm>
            <a:off x="1096773" y="16432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C7BF7115-07D6-FA76-DE0E-D5896D2C63D3}"/>
              </a:ext>
            </a:extLst>
          </p:cNvPr>
          <p:cNvSpPr/>
          <p:nvPr/>
        </p:nvSpPr>
        <p:spPr>
          <a:xfrm>
            <a:off x="3259745" y="187159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F485576A-8EE8-9A27-F08D-FC61EC0EB565}"/>
              </a:ext>
            </a:extLst>
          </p:cNvPr>
          <p:cNvSpPr/>
          <p:nvPr/>
        </p:nvSpPr>
        <p:spPr>
          <a:xfrm>
            <a:off x="10735731" y="66553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913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3FC361-90DA-E005-8F8A-67214B3D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" y="708586"/>
            <a:ext cx="5946508" cy="574212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" y="3584520"/>
            <a:ext cx="5982310" cy="487408"/>
            <a:chOff x="0" y="0"/>
            <a:chExt cx="2923889" cy="1102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3889" cy="110204"/>
            </a:xfrm>
            <a:custGeom>
              <a:avLst/>
              <a:gdLst/>
              <a:ahLst/>
              <a:cxnLst/>
              <a:rect l="l" t="t" r="r" b="b"/>
              <a:pathLst>
                <a:path w="2923889" h="110204">
                  <a:moveTo>
                    <a:pt x="0" y="0"/>
                  </a:moveTo>
                  <a:lnTo>
                    <a:pt x="2923889" y="0"/>
                  </a:lnTo>
                  <a:lnTo>
                    <a:pt x="2923889" y="110204"/>
                  </a:lnTo>
                  <a:lnTo>
                    <a:pt x="0" y="110204"/>
                  </a:lnTo>
                  <a:close/>
                </a:path>
              </a:pathLst>
            </a:custGeom>
            <a:solidFill>
              <a:srgbClr val="D6801C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059" y="3983403"/>
            <a:ext cx="5939645" cy="1527416"/>
            <a:chOff x="0" y="0"/>
            <a:chExt cx="2346526" cy="6034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6526" cy="603423"/>
            </a:xfrm>
            <a:custGeom>
              <a:avLst/>
              <a:gdLst/>
              <a:ahLst/>
              <a:cxnLst/>
              <a:rect l="l" t="t" r="r" b="b"/>
              <a:pathLst>
                <a:path w="2346526" h="603423">
                  <a:moveTo>
                    <a:pt x="0" y="0"/>
                  </a:moveTo>
                  <a:lnTo>
                    <a:pt x="2346526" y="0"/>
                  </a:lnTo>
                  <a:lnTo>
                    <a:pt x="2346526" y="603423"/>
                  </a:lnTo>
                  <a:lnTo>
                    <a:pt x="0" y="603423"/>
                  </a:lnTo>
                  <a:close/>
                </a:path>
              </a:pathLst>
            </a:custGeom>
            <a:solidFill>
              <a:srgbClr val="143757"/>
            </a:solidFill>
          </p:spPr>
          <p:txBody>
            <a:bodyPr/>
            <a:lstStyle/>
            <a:p>
              <a:endParaRPr lang="en-ID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1" name="AutoShape 11"/>
          <p:cNvSpPr/>
          <p:nvPr/>
        </p:nvSpPr>
        <p:spPr>
          <a:xfrm flipH="1" flipV="1">
            <a:off x="-76941" y="3991090"/>
            <a:ext cx="6108893" cy="807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12" name="AutoShape 12"/>
          <p:cNvSpPr/>
          <p:nvPr/>
        </p:nvSpPr>
        <p:spPr>
          <a:xfrm flipV="1">
            <a:off x="42666" y="4074353"/>
            <a:ext cx="14021" cy="143404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13" name="AutoShape 13"/>
          <p:cNvSpPr/>
          <p:nvPr/>
        </p:nvSpPr>
        <p:spPr>
          <a:xfrm flipV="1">
            <a:off x="7221040" y="4074354"/>
            <a:ext cx="0" cy="1102881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1200"/>
          </a:p>
        </p:txBody>
      </p:sp>
      <p:sp>
        <p:nvSpPr>
          <p:cNvPr id="21" name="TextBox 21"/>
          <p:cNvSpPr txBox="1"/>
          <p:nvPr/>
        </p:nvSpPr>
        <p:spPr>
          <a:xfrm>
            <a:off x="101914" y="4050189"/>
            <a:ext cx="593964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4444" dirty="0" err="1">
                <a:solidFill>
                  <a:schemeClr val="bg1"/>
                </a:solidFill>
                <a:latin typeface="Baloo"/>
              </a:rPr>
              <a:t>Persyaratan</a:t>
            </a:r>
            <a:r>
              <a:rPr lang="en-US" sz="4444" dirty="0">
                <a:solidFill>
                  <a:schemeClr val="bg1"/>
                </a:solidFill>
                <a:latin typeface="Baloo"/>
              </a:rPr>
              <a:t> </a:t>
            </a:r>
            <a:r>
              <a:rPr lang="en-US" sz="4444" dirty="0" err="1">
                <a:solidFill>
                  <a:schemeClr val="bg1"/>
                </a:solidFill>
                <a:latin typeface="Baloo"/>
              </a:rPr>
              <a:t>Umum</a:t>
            </a:r>
            <a:r>
              <a:rPr lang="en-US" sz="4444" dirty="0">
                <a:solidFill>
                  <a:schemeClr val="bg1"/>
                </a:solidFill>
                <a:latin typeface="Baloo"/>
              </a:rPr>
              <a:t> </a:t>
            </a:r>
            <a:r>
              <a:rPr lang="en-US" sz="4444" dirty="0" err="1">
                <a:solidFill>
                  <a:schemeClr val="bg1"/>
                </a:solidFill>
                <a:latin typeface="Baloo"/>
              </a:rPr>
              <a:t>Pemagangan</a:t>
            </a:r>
            <a:endParaRPr lang="en-US" sz="4444" dirty="0">
              <a:solidFill>
                <a:schemeClr val="bg1"/>
              </a:solidFill>
              <a:latin typeface="Baloo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471230" y="349757"/>
            <a:ext cx="4450769" cy="865279"/>
          </a:xfrm>
          <a:custGeom>
            <a:avLst/>
            <a:gdLst/>
            <a:ahLst/>
            <a:cxnLst/>
            <a:rect l="l" t="t" r="r" b="b"/>
            <a:pathLst>
              <a:path w="6180564" h="1297918">
                <a:moveTo>
                  <a:pt x="0" y="0"/>
                </a:moveTo>
                <a:lnTo>
                  <a:pt x="6180564" y="0"/>
                </a:lnTo>
                <a:lnTo>
                  <a:pt x="6180564" y="1297918"/>
                </a:lnTo>
                <a:lnTo>
                  <a:pt x="0" y="1297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1200"/>
          </a:p>
        </p:txBody>
      </p:sp>
      <p:sp>
        <p:nvSpPr>
          <p:cNvPr id="24" name="TextBox 24"/>
          <p:cNvSpPr txBox="1"/>
          <p:nvPr/>
        </p:nvSpPr>
        <p:spPr>
          <a:xfrm>
            <a:off x="7322505" y="616297"/>
            <a:ext cx="3936663" cy="381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1867" dirty="0" err="1">
                <a:solidFill>
                  <a:srgbClr val="000000"/>
                </a:solidFill>
                <a:latin typeface="Garet Bold"/>
              </a:rPr>
              <a:t>Pergub</a:t>
            </a:r>
            <a:r>
              <a:rPr lang="en-US" sz="1867" dirty="0">
                <a:solidFill>
                  <a:srgbClr val="000000"/>
                </a:solidFill>
                <a:latin typeface="Garet Bold"/>
              </a:rPr>
              <a:t> 165 </a:t>
            </a:r>
            <a:r>
              <a:rPr lang="en-US" sz="1867" dirty="0" err="1">
                <a:solidFill>
                  <a:srgbClr val="000000"/>
                </a:solidFill>
                <a:latin typeface="Garet Bold"/>
              </a:rPr>
              <a:t>tahun</a:t>
            </a:r>
            <a:r>
              <a:rPr lang="en-US" sz="1867" dirty="0">
                <a:solidFill>
                  <a:srgbClr val="000000"/>
                </a:solidFill>
                <a:latin typeface="Garet Bold"/>
              </a:rPr>
              <a:t> 2017, ps. 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82311" y="1303474"/>
            <a:ext cx="6150435" cy="7353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Berstatus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ASN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Bagi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PNS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telah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memiliki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masa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kerja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paling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kurang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2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tahun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Terhitung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Mulai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Tanggal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(TMT) yang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bersangkutan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diangkat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PNS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>
                <a:solidFill>
                  <a:srgbClr val="000000"/>
                </a:solidFill>
                <a:latin typeface="Roboto"/>
              </a:rPr>
              <a:t>Sehat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jasmani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dan Rohani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dibuktikan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demgan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surat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keterangan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dokter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rumah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sakit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pemerintah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>
                <a:solidFill>
                  <a:srgbClr val="000000"/>
                </a:solidFill>
                <a:latin typeface="Roboto"/>
              </a:rPr>
              <a:t>Minimal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pendidikan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D3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>
                <a:solidFill>
                  <a:srgbClr val="000000"/>
                </a:solidFill>
                <a:latin typeface="Roboto"/>
              </a:rPr>
              <a:t>PNS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dengan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pangkat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/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gol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minimal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pengatur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ll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/c)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Usia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maksimal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55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tahun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pada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saat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pendaftaran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Mempunyai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penilaian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kinerja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baik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dengan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penilaian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prestasi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kerja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PNS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dalam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1 (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satu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)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tahun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terakhir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Diusulkan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Kepala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Perangkat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Daerah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Melaksanakan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tugas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di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perankat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daerah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yang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memiliki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kesesuaian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dengan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program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magang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Membuat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proposal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rencana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pelaksanaan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magang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yang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disetujui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kepala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perangkat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daerah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Tidak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sedang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menjalaini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hukdis</a:t>
            </a: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r>
              <a:rPr lang="en-US" sz="1667" dirty="0" err="1">
                <a:solidFill>
                  <a:srgbClr val="000000"/>
                </a:solidFill>
                <a:latin typeface="Roboto"/>
              </a:rPr>
              <a:t>Tidak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sedang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menjalankan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tugas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belajar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atau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pengembangan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kompetensi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Roboto"/>
              </a:rPr>
              <a:t>lainnya</a:t>
            </a:r>
            <a:r>
              <a:rPr lang="en-US" sz="1667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 marL="522861" lvl="1" indent="-342900">
              <a:lnSpc>
                <a:spcPts val="2333"/>
              </a:lnSpc>
              <a:buFont typeface="+mj-lt"/>
              <a:buAutoNum type="alphaLcPeriod"/>
            </a:pPr>
            <a:endParaRPr lang="en-US" sz="1667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333"/>
              </a:lnSpc>
            </a:pPr>
            <a:endParaRPr lang="en-US" sz="1667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xmlns="" id="{4851CC33-5A18-CA9D-C094-E45CECAB2704}"/>
              </a:ext>
            </a:extLst>
          </p:cNvPr>
          <p:cNvSpPr/>
          <p:nvPr/>
        </p:nvSpPr>
        <p:spPr>
          <a:xfrm>
            <a:off x="344243" y="-3731"/>
            <a:ext cx="672817" cy="951538"/>
          </a:xfrm>
          <a:custGeom>
            <a:avLst/>
            <a:gdLst/>
            <a:ahLst/>
            <a:cxnLst/>
            <a:rect l="l" t="t" r="r" b="b"/>
            <a:pathLst>
              <a:path w="1009225" h="1427307">
                <a:moveTo>
                  <a:pt x="0" y="0"/>
                </a:moveTo>
                <a:lnTo>
                  <a:pt x="1009225" y="0"/>
                </a:lnTo>
                <a:lnTo>
                  <a:pt x="1009225" y="1427307"/>
                </a:lnTo>
                <a:lnTo>
                  <a:pt x="0" y="1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9D5E451A-C846-1CEB-9EEE-1983B72F04B4}"/>
              </a:ext>
            </a:extLst>
          </p:cNvPr>
          <p:cNvSpPr/>
          <p:nvPr/>
        </p:nvSpPr>
        <p:spPr>
          <a:xfrm>
            <a:off x="1319797" y="96455"/>
            <a:ext cx="2075023" cy="612131"/>
          </a:xfrm>
          <a:custGeom>
            <a:avLst/>
            <a:gdLst/>
            <a:ahLst/>
            <a:cxnLst/>
            <a:rect l="l" t="t" r="r" b="b"/>
            <a:pathLst>
              <a:path w="3112534" h="918197">
                <a:moveTo>
                  <a:pt x="0" y="0"/>
                </a:moveTo>
                <a:lnTo>
                  <a:pt x="3112534" y="0"/>
                </a:lnTo>
                <a:lnTo>
                  <a:pt x="3112534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xmlns="" id="{5F7EA4C3-25FA-E5AC-0A84-90DE35836405}"/>
              </a:ext>
            </a:extLst>
          </p:cNvPr>
          <p:cNvSpPr/>
          <p:nvPr/>
        </p:nvSpPr>
        <p:spPr>
          <a:xfrm>
            <a:off x="3656877" y="60727"/>
            <a:ext cx="1741080" cy="612131"/>
          </a:xfrm>
          <a:custGeom>
            <a:avLst/>
            <a:gdLst/>
            <a:ahLst/>
            <a:cxnLst/>
            <a:rect l="l" t="t" r="r" b="b"/>
            <a:pathLst>
              <a:path w="2611620" h="918197">
                <a:moveTo>
                  <a:pt x="0" y="0"/>
                </a:moveTo>
                <a:lnTo>
                  <a:pt x="2611620" y="0"/>
                </a:lnTo>
                <a:lnTo>
                  <a:pt x="2611620" y="918198"/>
                </a:lnTo>
                <a:lnTo>
                  <a:pt x="0" y="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xmlns="" id="{1EE599F3-EEE2-64F3-EDC2-4E38FD818482}"/>
              </a:ext>
            </a:extLst>
          </p:cNvPr>
          <p:cNvSpPr/>
          <p:nvPr/>
        </p:nvSpPr>
        <p:spPr>
          <a:xfrm>
            <a:off x="10964050" y="46223"/>
            <a:ext cx="1016009" cy="1016009"/>
          </a:xfrm>
          <a:custGeom>
            <a:avLst/>
            <a:gdLst/>
            <a:ahLst/>
            <a:cxnLst/>
            <a:rect l="l" t="t" r="r" b="b"/>
            <a:pathLst>
              <a:path w="1524014" h="1524014">
                <a:moveTo>
                  <a:pt x="0" y="0"/>
                </a:moveTo>
                <a:lnTo>
                  <a:pt x="1524014" y="0"/>
                </a:lnTo>
                <a:lnTo>
                  <a:pt x="1524014" y="1524014"/>
                </a:lnTo>
                <a:lnTo>
                  <a:pt x="0" y="1524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751</Words>
  <Application>Microsoft Office PowerPoint</Application>
  <PresentationFormat>Widescreen</PresentationFormat>
  <Paragraphs>86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맑은 고딕</vt:lpstr>
      <vt:lpstr>Arial</vt:lpstr>
      <vt:lpstr>Baloo</vt:lpstr>
      <vt:lpstr>Calibri</vt:lpstr>
      <vt:lpstr>Calibri Light</vt:lpstr>
      <vt:lpstr>Garet</vt:lpstr>
      <vt:lpstr>Garet Bold</vt:lpstr>
      <vt:lpstr>Heading Now 71-78</vt:lpstr>
      <vt:lpstr>Poppins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ALUR PROSES KEGIATAN MAGANG DAN PELATIHAN LUAR NEGERI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tyas ratna</dc:creator>
  <cp:lastModifiedBy>BPSDM PC-023</cp:lastModifiedBy>
  <cp:revision>41</cp:revision>
  <cp:lastPrinted>2023-11-13T00:26:10Z</cp:lastPrinted>
  <dcterms:created xsi:type="dcterms:W3CDTF">2023-11-11T10:01:16Z</dcterms:created>
  <dcterms:modified xsi:type="dcterms:W3CDTF">2023-11-13T00:26:38Z</dcterms:modified>
</cp:coreProperties>
</file>